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293" r:id="rId2"/>
    <p:sldId id="256" r:id="rId3"/>
    <p:sldId id="276" r:id="rId4"/>
    <p:sldId id="257" r:id="rId5"/>
    <p:sldId id="258" r:id="rId6"/>
    <p:sldId id="259" r:id="rId7"/>
    <p:sldId id="260" r:id="rId8"/>
    <p:sldId id="261"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301" r:id="rId38"/>
    <p:sldId id="294" r:id="rId39"/>
    <p:sldId id="295" r:id="rId40"/>
    <p:sldId id="296" r:id="rId41"/>
    <p:sldId id="297" r:id="rId42"/>
    <p:sldId id="298" r:id="rId43"/>
    <p:sldId id="299" r:id="rId44"/>
    <p:sldId id="300" r:id="rId45"/>
    <p:sldId id="302" r:id="rId46"/>
    <p:sldId id="304" r:id="rId47"/>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101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5296"/>
          </a:xfrm>
          <a:prstGeom prst="rect">
            <a:avLst/>
          </a:prstGeom>
        </p:spPr>
        <p:txBody>
          <a:bodyPr vert="horz" lIns="93287" tIns="46644" rIns="93287" bIns="46644" rtlCol="0"/>
          <a:lstStyle>
            <a:lvl1pPr algn="r">
              <a:defRPr sz="1200"/>
            </a:lvl1pPr>
          </a:lstStyle>
          <a:p>
            <a:fld id="{F9C19F15-8FAC-4E87-8BB9-B09B54426772}" type="datetimeFigureOut">
              <a:rPr lang="en-US" smtClean="0"/>
              <a:t>5/20/2013</a:t>
            </a:fld>
            <a:endParaRPr lang="en-US"/>
          </a:p>
        </p:txBody>
      </p:sp>
      <p:sp>
        <p:nvSpPr>
          <p:cNvPr id="4" name="Footer Placeholder 3"/>
          <p:cNvSpPr>
            <a:spLocks noGrp="1"/>
          </p:cNvSpPr>
          <p:nvPr>
            <p:ph type="ftr" sz="quarter" idx="2"/>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3287" tIns="46644" rIns="93287" bIns="46644" rtlCol="0" anchor="b"/>
          <a:lstStyle>
            <a:lvl1pPr algn="r">
              <a:defRPr sz="1200"/>
            </a:lvl1pPr>
          </a:lstStyle>
          <a:p>
            <a:fld id="{82234135-93CF-4AA0-B08A-C9A782A6CB98}" type="slidenum">
              <a:rPr lang="en-US" smtClean="0"/>
              <a:t>‹#›</a:t>
            </a:fld>
            <a:endParaRPr lang="en-US"/>
          </a:p>
        </p:txBody>
      </p:sp>
    </p:spTree>
    <p:extLst>
      <p:ext uri="{BB962C8B-B14F-4D97-AF65-F5344CB8AC3E}">
        <p14:creationId xmlns:p14="http://schemas.microsoft.com/office/powerpoint/2010/main" val="26577799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dirty="0"/>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439F90CB-1C89-4F27-981F-D5D4167542F5}" type="datetimeFigureOut">
              <a:rPr lang="en-US" smtClean="0"/>
              <a:pPr/>
              <a:t>5/20/2013</a:t>
            </a:fld>
            <a:endParaRPr lang="en-US" dirty="0"/>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endParaRPr lang="en-US" dirty="0"/>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8D9C1AC7-00E9-49E4-B737-31AF39D542E9}" type="slidenum">
              <a:rPr lang="en-US" smtClean="0"/>
              <a:pPr/>
              <a:t>‹#›</a:t>
            </a:fld>
            <a:endParaRPr lang="en-US" dirty="0"/>
          </a:p>
        </p:txBody>
      </p:sp>
    </p:spTree>
    <p:extLst>
      <p:ext uri="{BB962C8B-B14F-4D97-AF65-F5344CB8AC3E}">
        <p14:creationId xmlns:p14="http://schemas.microsoft.com/office/powerpoint/2010/main" val="1194813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2EF1CD-F5A8-485C-ADEB-17CAC16E3AFF}" type="slidenum">
              <a:rPr lang="en-US" smtClean="0"/>
              <a:pPr/>
              <a:t>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2EF1CD-F5A8-485C-ADEB-17CAC16E3AFF}" type="slidenum">
              <a:rPr lang="en-US" smtClean="0"/>
              <a:pPr/>
              <a:t>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9C1AC7-00E9-49E4-B737-31AF39D542E9}" type="slidenum">
              <a:rPr lang="en-US" smtClean="0"/>
              <a:pPr/>
              <a:t>11</a:t>
            </a:fld>
            <a:endParaRPr lang="en-US" dirty="0"/>
          </a:p>
        </p:txBody>
      </p:sp>
    </p:spTree>
    <p:extLst>
      <p:ext uri="{BB962C8B-B14F-4D97-AF65-F5344CB8AC3E}">
        <p14:creationId xmlns:p14="http://schemas.microsoft.com/office/powerpoint/2010/main" val="134935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9C1AC7-00E9-49E4-B737-31AF39D542E9}" type="slidenum">
              <a:rPr lang="en-US" smtClean="0"/>
              <a:pPr/>
              <a:t>43</a:t>
            </a:fld>
            <a:endParaRPr lang="en-US" dirty="0"/>
          </a:p>
        </p:txBody>
      </p:sp>
    </p:spTree>
    <p:extLst>
      <p:ext uri="{BB962C8B-B14F-4D97-AF65-F5344CB8AC3E}">
        <p14:creationId xmlns:p14="http://schemas.microsoft.com/office/powerpoint/2010/main" val="2739136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4580774-9C51-4DC0-9197-132AFF98CB5C}" type="datetimeFigureOut">
              <a:rPr lang="en-US" smtClean="0"/>
              <a:pPr/>
              <a:t>5/20/2013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2C166B-54C3-4F3C-9566-95A1924046F2}" type="slidenum">
              <a:rPr lang="en-US" smtClean="0"/>
              <a:pPr/>
              <a:t>‹#›</a:t>
            </a:fld>
            <a:endParaRPr lang="en-US" dirty="0"/>
          </a:p>
        </p:txBody>
      </p:sp>
    </p:spTree>
    <p:extLst>
      <p:ext uri="{BB962C8B-B14F-4D97-AF65-F5344CB8AC3E}">
        <p14:creationId xmlns:p14="http://schemas.microsoft.com/office/powerpoint/2010/main" val="1348511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580774-9C51-4DC0-9197-132AFF98CB5C}" type="datetimeFigureOut">
              <a:rPr lang="en-US" smtClean="0"/>
              <a:pPr/>
              <a:t>5/20/2013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2C166B-54C3-4F3C-9566-95A1924046F2}" type="slidenum">
              <a:rPr lang="en-US" smtClean="0"/>
              <a:pPr/>
              <a:t>‹#›</a:t>
            </a:fld>
            <a:endParaRPr lang="en-US" dirty="0"/>
          </a:p>
        </p:txBody>
      </p:sp>
    </p:spTree>
    <p:extLst>
      <p:ext uri="{BB962C8B-B14F-4D97-AF65-F5344CB8AC3E}">
        <p14:creationId xmlns:p14="http://schemas.microsoft.com/office/powerpoint/2010/main" val="4267222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580774-9C51-4DC0-9197-132AFF98CB5C}" type="datetimeFigureOut">
              <a:rPr lang="en-US" smtClean="0"/>
              <a:pPr/>
              <a:t>5/20/2013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2C166B-54C3-4F3C-9566-95A1924046F2}" type="slidenum">
              <a:rPr lang="en-US" smtClean="0"/>
              <a:pPr/>
              <a:t>‹#›</a:t>
            </a:fld>
            <a:endParaRPr lang="en-US" dirty="0"/>
          </a:p>
        </p:txBody>
      </p:sp>
    </p:spTree>
    <p:extLst>
      <p:ext uri="{BB962C8B-B14F-4D97-AF65-F5344CB8AC3E}">
        <p14:creationId xmlns:p14="http://schemas.microsoft.com/office/powerpoint/2010/main" val="3761865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580774-9C51-4DC0-9197-132AFF98CB5C}" type="datetimeFigureOut">
              <a:rPr lang="en-US" smtClean="0"/>
              <a:pPr/>
              <a:t>5/20/2013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2C166B-54C3-4F3C-9566-95A1924046F2}" type="slidenum">
              <a:rPr lang="en-US" smtClean="0"/>
              <a:pPr/>
              <a:t>‹#›</a:t>
            </a:fld>
            <a:endParaRPr lang="en-US" dirty="0"/>
          </a:p>
        </p:txBody>
      </p:sp>
    </p:spTree>
    <p:extLst>
      <p:ext uri="{BB962C8B-B14F-4D97-AF65-F5344CB8AC3E}">
        <p14:creationId xmlns:p14="http://schemas.microsoft.com/office/powerpoint/2010/main" val="2636028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580774-9C51-4DC0-9197-132AFF98CB5C}" type="datetimeFigureOut">
              <a:rPr lang="en-US" smtClean="0"/>
              <a:pPr/>
              <a:t>5/20/2013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2C166B-54C3-4F3C-9566-95A1924046F2}" type="slidenum">
              <a:rPr lang="en-US" smtClean="0"/>
              <a:pPr/>
              <a:t>‹#›</a:t>
            </a:fld>
            <a:endParaRPr lang="en-US" dirty="0"/>
          </a:p>
        </p:txBody>
      </p:sp>
    </p:spTree>
    <p:extLst>
      <p:ext uri="{BB962C8B-B14F-4D97-AF65-F5344CB8AC3E}">
        <p14:creationId xmlns:p14="http://schemas.microsoft.com/office/powerpoint/2010/main" val="2928632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4580774-9C51-4DC0-9197-132AFF98CB5C}" type="datetimeFigureOut">
              <a:rPr lang="en-US" smtClean="0"/>
              <a:pPr/>
              <a:t>5/20/2013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2C166B-54C3-4F3C-9566-95A1924046F2}" type="slidenum">
              <a:rPr lang="en-US" smtClean="0"/>
              <a:pPr/>
              <a:t>‹#›</a:t>
            </a:fld>
            <a:endParaRPr lang="en-US" dirty="0"/>
          </a:p>
        </p:txBody>
      </p:sp>
    </p:spTree>
    <p:extLst>
      <p:ext uri="{BB962C8B-B14F-4D97-AF65-F5344CB8AC3E}">
        <p14:creationId xmlns:p14="http://schemas.microsoft.com/office/powerpoint/2010/main" val="1101027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580774-9C51-4DC0-9197-132AFF98CB5C}" type="datetimeFigureOut">
              <a:rPr lang="en-US" smtClean="0"/>
              <a:pPr/>
              <a:t>5/20/2013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2C166B-54C3-4F3C-9566-95A1924046F2}" type="slidenum">
              <a:rPr lang="en-US" smtClean="0"/>
              <a:pPr/>
              <a:t>‹#›</a:t>
            </a:fld>
            <a:endParaRPr lang="en-US" dirty="0"/>
          </a:p>
        </p:txBody>
      </p:sp>
    </p:spTree>
    <p:extLst>
      <p:ext uri="{BB962C8B-B14F-4D97-AF65-F5344CB8AC3E}">
        <p14:creationId xmlns:p14="http://schemas.microsoft.com/office/powerpoint/2010/main" val="601016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580774-9C51-4DC0-9197-132AFF98CB5C}" type="datetimeFigureOut">
              <a:rPr lang="en-US" smtClean="0"/>
              <a:pPr/>
              <a:t>5/20/2013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2C166B-54C3-4F3C-9566-95A1924046F2}" type="slidenum">
              <a:rPr lang="en-US" smtClean="0"/>
              <a:pPr/>
              <a:t>‹#›</a:t>
            </a:fld>
            <a:endParaRPr lang="en-US" dirty="0"/>
          </a:p>
        </p:txBody>
      </p:sp>
    </p:spTree>
    <p:extLst>
      <p:ext uri="{BB962C8B-B14F-4D97-AF65-F5344CB8AC3E}">
        <p14:creationId xmlns:p14="http://schemas.microsoft.com/office/powerpoint/2010/main" val="45485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580774-9C51-4DC0-9197-132AFF98CB5C}" type="datetimeFigureOut">
              <a:rPr lang="en-US" smtClean="0"/>
              <a:pPr/>
              <a:t>5/20/2013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2C166B-54C3-4F3C-9566-95A1924046F2}" type="slidenum">
              <a:rPr lang="en-US" smtClean="0"/>
              <a:pPr/>
              <a:t>‹#›</a:t>
            </a:fld>
            <a:endParaRPr lang="en-US" dirty="0"/>
          </a:p>
        </p:txBody>
      </p:sp>
    </p:spTree>
    <p:extLst>
      <p:ext uri="{BB962C8B-B14F-4D97-AF65-F5344CB8AC3E}">
        <p14:creationId xmlns:p14="http://schemas.microsoft.com/office/powerpoint/2010/main" val="4040944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580774-9C51-4DC0-9197-132AFF98CB5C}" type="datetimeFigureOut">
              <a:rPr lang="en-US" smtClean="0"/>
              <a:pPr/>
              <a:t>5/20/2013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2C166B-54C3-4F3C-9566-95A1924046F2}" type="slidenum">
              <a:rPr lang="en-US" smtClean="0"/>
              <a:pPr/>
              <a:t>‹#›</a:t>
            </a:fld>
            <a:endParaRPr lang="en-US" dirty="0"/>
          </a:p>
        </p:txBody>
      </p:sp>
    </p:spTree>
    <p:extLst>
      <p:ext uri="{BB962C8B-B14F-4D97-AF65-F5344CB8AC3E}">
        <p14:creationId xmlns:p14="http://schemas.microsoft.com/office/powerpoint/2010/main" val="58151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580774-9C51-4DC0-9197-132AFF98CB5C}" type="datetimeFigureOut">
              <a:rPr lang="en-US" smtClean="0"/>
              <a:pPr/>
              <a:t>5/20/2013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2C166B-54C3-4F3C-9566-95A1924046F2}" type="slidenum">
              <a:rPr lang="en-US" smtClean="0"/>
              <a:pPr/>
              <a:t>‹#›</a:t>
            </a:fld>
            <a:endParaRPr lang="en-US" dirty="0"/>
          </a:p>
        </p:txBody>
      </p:sp>
    </p:spTree>
    <p:extLst>
      <p:ext uri="{BB962C8B-B14F-4D97-AF65-F5344CB8AC3E}">
        <p14:creationId xmlns:p14="http://schemas.microsoft.com/office/powerpoint/2010/main" val="1149176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580774-9C51-4DC0-9197-132AFF98CB5C}" type="datetimeFigureOut">
              <a:rPr lang="en-US" smtClean="0"/>
              <a:pPr/>
              <a:t>5/20/2013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2C166B-54C3-4F3C-9566-95A1924046F2}" type="slidenum">
              <a:rPr lang="en-US" smtClean="0"/>
              <a:pPr/>
              <a:t>‹#›</a:t>
            </a:fld>
            <a:endParaRPr lang="en-US" dirty="0"/>
          </a:p>
        </p:txBody>
      </p:sp>
    </p:spTree>
    <p:extLst>
      <p:ext uri="{BB962C8B-B14F-4D97-AF65-F5344CB8AC3E}">
        <p14:creationId xmlns:p14="http://schemas.microsoft.com/office/powerpoint/2010/main" val="12888485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quizlet.com/12213347/final-exam-practice-flash-cards/"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milebox.com/play/4d6a6b7a4e544d784e44593d0d0a&amp;blogview=true&amp;campaign=blog_playback_link" TargetMode="External"/><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3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3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4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US" dirty="0" smtClean="0"/>
              <a:t>BOA for review</a:t>
            </a:r>
            <a:endParaRPr lang="en-US" dirty="0"/>
          </a:p>
        </p:txBody>
      </p:sp>
      <p:sp>
        <p:nvSpPr>
          <p:cNvPr id="3" name="Content Placeholder 2"/>
          <p:cNvSpPr>
            <a:spLocks noGrp="1"/>
          </p:cNvSpPr>
          <p:nvPr>
            <p:ph idx="1"/>
          </p:nvPr>
        </p:nvSpPr>
        <p:spPr>
          <a:solidFill>
            <a:srgbClr val="FF3399"/>
          </a:solidFill>
        </p:spPr>
        <p:txBody>
          <a:bodyPr/>
          <a:lstStyle/>
          <a:p>
            <a:r>
              <a:rPr lang="en-US" dirty="0" smtClean="0"/>
              <a:t>Bell ringer-Themes in R and J/ Blame Pie Chart</a:t>
            </a:r>
          </a:p>
          <a:p>
            <a:r>
              <a:rPr lang="en-US" dirty="0" smtClean="0"/>
              <a:t>Objective- Review for the final-Literary Terms</a:t>
            </a:r>
          </a:p>
          <a:p>
            <a:r>
              <a:rPr lang="en-US" dirty="0" smtClean="0"/>
              <a:t>Agenda- Finish discussion of Romeo and Juliet</a:t>
            </a:r>
          </a:p>
          <a:p>
            <a:pPr lvl="1"/>
            <a:r>
              <a:rPr lang="en-US" dirty="0" smtClean="0"/>
              <a:t>Study guide with Power-point </a:t>
            </a:r>
            <a:r>
              <a:rPr lang="en-US" dirty="0" smtClean="0"/>
              <a:t>notes</a:t>
            </a:r>
          </a:p>
          <a:p>
            <a:pPr lvl="1"/>
            <a:r>
              <a:rPr lang="en-US" dirty="0">
                <a:hlinkClick r:id="rId2"/>
              </a:rPr>
              <a:t>http://quizlet.com/12213347/final-exam-practice-flash-cards/</a:t>
            </a:r>
            <a:endParaRPr lang="en-US"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4343399"/>
            <a:ext cx="2971800" cy="2275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28421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p>
            <a:r>
              <a:rPr lang="en-US" dirty="0" smtClean="0"/>
              <a:t>Conflict</a:t>
            </a:r>
            <a:endParaRPr lang="en-US" dirty="0"/>
          </a:p>
        </p:txBody>
      </p:sp>
      <p:sp>
        <p:nvSpPr>
          <p:cNvPr id="3" name="Content Placeholder 2"/>
          <p:cNvSpPr>
            <a:spLocks noGrp="1"/>
          </p:cNvSpPr>
          <p:nvPr>
            <p:ph idx="1"/>
          </p:nvPr>
        </p:nvSpPr>
        <p:spPr/>
        <p:txBody>
          <a:bodyPr/>
          <a:lstStyle/>
          <a:p>
            <a:r>
              <a:rPr lang="en-US" b="1" dirty="0" smtClean="0"/>
              <a:t>Struggle or clash between opposing characters or opposing forces.</a:t>
            </a:r>
          </a:p>
          <a:p>
            <a:pPr lvl="1"/>
            <a:r>
              <a:rPr lang="en-US" u="sng" dirty="0" smtClean="0"/>
              <a:t>Internal conflict</a:t>
            </a:r>
            <a:r>
              <a:rPr lang="en-US" dirty="0" smtClean="0"/>
              <a:t>: takes place entirely within a character’s own mind</a:t>
            </a:r>
          </a:p>
          <a:p>
            <a:pPr lvl="1"/>
            <a:r>
              <a:rPr lang="en-US" u="sng" dirty="0" smtClean="0"/>
              <a:t>External conflict</a:t>
            </a:r>
            <a:r>
              <a:rPr lang="en-US" dirty="0" smtClean="0"/>
              <a:t>:  Character struggles against an outside force (another character, society, nature, etc.)</a:t>
            </a:r>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95481" y="4724400"/>
            <a:ext cx="2828925"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1736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Context clues</a:t>
            </a:r>
            <a:endParaRPr lang="en-US" u="sng" dirty="0"/>
          </a:p>
        </p:txBody>
      </p:sp>
      <p:sp>
        <p:nvSpPr>
          <p:cNvPr id="3" name="Content Placeholder 2"/>
          <p:cNvSpPr>
            <a:spLocks noGrp="1"/>
          </p:cNvSpPr>
          <p:nvPr>
            <p:ph idx="1"/>
          </p:nvPr>
        </p:nvSpPr>
        <p:spPr>
          <a:solidFill>
            <a:schemeClr val="accent5">
              <a:lumMod val="20000"/>
              <a:lumOff val="80000"/>
            </a:schemeClr>
          </a:solidFill>
        </p:spPr>
        <p:txBody>
          <a:bodyPr/>
          <a:lstStyle/>
          <a:p>
            <a:r>
              <a:rPr lang="en-US" dirty="0" smtClean="0"/>
              <a:t>The words and sentences surrounding a word.</a:t>
            </a:r>
          </a:p>
          <a:p>
            <a:pPr lvl="1"/>
            <a:r>
              <a:rPr lang="en-US" dirty="0" smtClean="0"/>
              <a:t>Can sometimes help you guess at the meaning of an unfamiliar word.</a:t>
            </a:r>
          </a:p>
          <a:p>
            <a:pPr lvl="1"/>
            <a:r>
              <a:rPr lang="en-US" dirty="0" smtClean="0">
                <a:solidFill>
                  <a:schemeClr val="accent4"/>
                </a:solidFill>
              </a:rPr>
              <a:t>Definition:  </a:t>
            </a:r>
            <a:r>
              <a:rPr lang="en-US" sz="2000" dirty="0" smtClean="0"/>
              <a:t>Mathilde brought no </a:t>
            </a:r>
            <a:r>
              <a:rPr lang="en-US" sz="2000" b="1" dirty="0" smtClean="0"/>
              <a:t>dowry </a:t>
            </a:r>
            <a:r>
              <a:rPr lang="en-US" sz="2000" dirty="0" smtClean="0"/>
              <a:t>to her marriage-no </a:t>
            </a:r>
            <a:r>
              <a:rPr lang="en-US" sz="2000" u="sng" dirty="0" smtClean="0"/>
              <a:t>property or money to give her marriage a good start</a:t>
            </a:r>
            <a:r>
              <a:rPr lang="en-US" sz="2000" dirty="0" smtClean="0"/>
              <a:t>.</a:t>
            </a:r>
          </a:p>
          <a:p>
            <a:pPr lvl="1"/>
            <a:r>
              <a:rPr lang="en-US" dirty="0" smtClean="0">
                <a:solidFill>
                  <a:srgbClr val="00B050"/>
                </a:solidFill>
              </a:rPr>
              <a:t>Example:  </a:t>
            </a:r>
            <a:r>
              <a:rPr lang="en-US" sz="2000" dirty="0" smtClean="0"/>
              <a:t>She wanted </a:t>
            </a:r>
            <a:r>
              <a:rPr lang="en-US" sz="2000" b="1" dirty="0" smtClean="0"/>
              <a:t>tapestries</a:t>
            </a:r>
            <a:r>
              <a:rPr lang="en-US" sz="2000" dirty="0" smtClean="0"/>
              <a:t> on her walls, like those beautiful </a:t>
            </a:r>
            <a:r>
              <a:rPr lang="en-US" sz="2000" u="sng" dirty="0" smtClean="0"/>
              <a:t>embroidered hangings that decorated her friend’s home.</a:t>
            </a:r>
          </a:p>
          <a:p>
            <a:pPr lvl="1"/>
            <a:r>
              <a:rPr lang="en-US" dirty="0" smtClean="0">
                <a:solidFill>
                  <a:srgbClr val="FF0000"/>
                </a:solidFill>
              </a:rPr>
              <a:t>Contrast:  </a:t>
            </a:r>
            <a:r>
              <a:rPr lang="en-US" sz="2000" dirty="0" smtClean="0"/>
              <a:t>M. Loisel was </a:t>
            </a:r>
            <a:r>
              <a:rPr lang="en-US" sz="2000" b="1" dirty="0" smtClean="0"/>
              <a:t>distracted</a:t>
            </a:r>
            <a:r>
              <a:rPr lang="en-US" sz="2000" dirty="0" smtClean="0"/>
              <a:t>, but Mathilde was </a:t>
            </a:r>
            <a:r>
              <a:rPr lang="en-US" sz="2000" u="sng" dirty="0" smtClean="0"/>
              <a:t>fully involved </a:t>
            </a:r>
            <a:r>
              <a:rPr lang="en-US" sz="2000" dirty="0" smtClean="0"/>
              <a:t>in the party.</a:t>
            </a:r>
            <a:endParaRPr lang="en-US"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0"/>
            <a:ext cx="1600200" cy="1650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85515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en-US" dirty="0" smtClean="0"/>
              <a:t>Plot diagram</a:t>
            </a:r>
            <a:endParaRPr lang="en-US" dirty="0"/>
          </a:p>
        </p:txBody>
      </p:sp>
      <p:sp>
        <p:nvSpPr>
          <p:cNvPr id="3" name="Content Placeholder 2"/>
          <p:cNvSpPr>
            <a:spLocks noGrp="1"/>
          </p:cNvSpPr>
          <p:nvPr>
            <p:ph idx="1"/>
          </p:nvPr>
        </p:nvSpPr>
        <p:spPr/>
        <p:txBody>
          <a:bodyPr/>
          <a:lstStyle/>
          <a:p>
            <a:endParaRPr lang="en-US" dirty="0"/>
          </a:p>
        </p:txBody>
      </p:sp>
      <p:pic>
        <p:nvPicPr>
          <p:cNvPr id="7170" name="Picture 2" descr="\\sgfile1\home$\MetzgerK$\Grammar\My Pictures\Big Buddy Christmas Party 2008\Read Right\TMP_plotdiagra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600200"/>
            <a:ext cx="822960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77025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60000"/>
              <a:lumOff val="40000"/>
            </a:schemeClr>
          </a:solidFill>
        </p:spPr>
        <p:txBody>
          <a:bodyPr/>
          <a:lstStyle/>
          <a:p>
            <a:r>
              <a:rPr lang="en-US" dirty="0" smtClean="0"/>
              <a:t>Figurative Language:</a:t>
            </a:r>
            <a:endParaRPr lang="en-US" dirty="0"/>
          </a:p>
        </p:txBody>
      </p:sp>
      <p:sp>
        <p:nvSpPr>
          <p:cNvPr id="3" name="Content Placeholder 2"/>
          <p:cNvSpPr>
            <a:spLocks noGrp="1"/>
          </p:cNvSpPr>
          <p:nvPr>
            <p:ph idx="1"/>
          </p:nvPr>
        </p:nvSpPr>
        <p:spPr/>
        <p:txBody>
          <a:bodyPr/>
          <a:lstStyle/>
          <a:p>
            <a:r>
              <a:rPr lang="en-US" dirty="0" smtClean="0"/>
              <a:t>Most figurative language involves some sort of imaginative comparison between seemingly unlike things.</a:t>
            </a:r>
            <a:endParaRPr lang="en-US"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24213" y="2581274"/>
            <a:ext cx="4700587" cy="389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98670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3399"/>
          </a:solidFill>
        </p:spPr>
        <p:txBody>
          <a:bodyPr/>
          <a:lstStyle/>
          <a:p>
            <a:r>
              <a:rPr lang="en-US" dirty="0" smtClean="0"/>
              <a:t>hyperbole</a:t>
            </a:r>
            <a:endParaRPr lang="en-US" dirty="0"/>
          </a:p>
        </p:txBody>
      </p:sp>
      <p:sp>
        <p:nvSpPr>
          <p:cNvPr id="3" name="Content Placeholder 2"/>
          <p:cNvSpPr>
            <a:spLocks noGrp="1"/>
          </p:cNvSpPr>
          <p:nvPr>
            <p:ph idx="1"/>
          </p:nvPr>
        </p:nvSpPr>
        <p:spPr/>
        <p:txBody>
          <a:bodyPr/>
          <a:lstStyle/>
          <a:p>
            <a:r>
              <a:rPr lang="en-US" b="1" i="1" dirty="0" smtClean="0"/>
              <a:t>Figure of speech </a:t>
            </a:r>
            <a:r>
              <a:rPr lang="en-US" dirty="0" smtClean="0"/>
              <a:t>that uses</a:t>
            </a:r>
            <a:r>
              <a:rPr lang="en-US" u="sng" dirty="0" smtClean="0"/>
              <a:t> exaggeration </a:t>
            </a:r>
            <a:r>
              <a:rPr lang="en-US" dirty="0" smtClean="0"/>
              <a:t>to express strong emotion or to create a comic effect.</a:t>
            </a:r>
          </a:p>
          <a:p>
            <a:pPr lvl="1"/>
            <a:r>
              <a:rPr lang="en-US" i="1" dirty="0" smtClean="0">
                <a:solidFill>
                  <a:srgbClr val="FF3399"/>
                </a:solidFill>
              </a:rPr>
              <a:t>If you say that a limousine is as long as an ocean liner, you are using hyperbole.</a:t>
            </a:r>
            <a:endParaRPr lang="en-US" i="1" dirty="0">
              <a:solidFill>
                <a:srgbClr val="FF3399"/>
              </a:solidFill>
            </a:endParaRP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4114800"/>
            <a:ext cx="76962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18254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en-US" dirty="0"/>
              <a:t>I</a:t>
            </a:r>
            <a:r>
              <a:rPr lang="en-US" dirty="0" smtClean="0"/>
              <a:t>magery</a:t>
            </a:r>
            <a:endParaRPr lang="en-US" dirty="0"/>
          </a:p>
        </p:txBody>
      </p:sp>
      <p:sp>
        <p:nvSpPr>
          <p:cNvPr id="3" name="Content Placeholder 2"/>
          <p:cNvSpPr>
            <a:spLocks noGrp="1"/>
          </p:cNvSpPr>
          <p:nvPr>
            <p:ph idx="1"/>
          </p:nvPr>
        </p:nvSpPr>
        <p:spPr/>
        <p:txBody>
          <a:bodyPr/>
          <a:lstStyle/>
          <a:p>
            <a:r>
              <a:rPr lang="en-US" dirty="0" smtClean="0"/>
              <a:t>Language that appeals to the senses.</a:t>
            </a:r>
          </a:p>
          <a:p>
            <a:pPr lvl="1"/>
            <a:r>
              <a:rPr lang="en-US" b="1" dirty="0" smtClean="0">
                <a:solidFill>
                  <a:schemeClr val="accent6"/>
                </a:solidFill>
              </a:rPr>
              <a:t>“Then a mile of warm sea-scented beach;</a:t>
            </a:r>
          </a:p>
          <a:p>
            <a:pPr lvl="1"/>
            <a:r>
              <a:rPr lang="en-US" b="1" dirty="0" smtClean="0">
                <a:solidFill>
                  <a:schemeClr val="accent6"/>
                </a:solidFill>
              </a:rPr>
              <a:t>Three fields to cross till a farm appears;</a:t>
            </a:r>
          </a:p>
          <a:p>
            <a:pPr lvl="1"/>
            <a:r>
              <a:rPr lang="en-US" b="1" dirty="0" smtClean="0">
                <a:solidFill>
                  <a:schemeClr val="accent6"/>
                </a:solidFill>
              </a:rPr>
              <a:t>A tap at the pane, the quick sharp scratch</a:t>
            </a:r>
          </a:p>
          <a:p>
            <a:pPr lvl="1"/>
            <a:r>
              <a:rPr lang="en-US" b="1" dirty="0" smtClean="0">
                <a:solidFill>
                  <a:schemeClr val="accent6"/>
                </a:solidFill>
              </a:rPr>
              <a:t>And blue spurt of a lighted match…”</a:t>
            </a:r>
          </a:p>
          <a:p>
            <a:pPr lvl="4"/>
            <a:r>
              <a:rPr lang="en-US" dirty="0" smtClean="0"/>
              <a:t>From “Meeting at Night” by Robert Browning</a:t>
            </a:r>
            <a:endParaRPr lang="en-US"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818" y="4419600"/>
            <a:ext cx="1945772"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66774" y="152401"/>
            <a:ext cx="1886726"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31528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lstStyle/>
          <a:p>
            <a:r>
              <a:rPr lang="en-US" dirty="0" smtClean="0"/>
              <a:t>metaphor</a:t>
            </a:r>
            <a:endParaRPr lang="en-US" dirty="0"/>
          </a:p>
        </p:txBody>
      </p:sp>
      <p:sp>
        <p:nvSpPr>
          <p:cNvPr id="3" name="Content Placeholder 2"/>
          <p:cNvSpPr>
            <a:spLocks noGrp="1"/>
          </p:cNvSpPr>
          <p:nvPr>
            <p:ph idx="1"/>
          </p:nvPr>
        </p:nvSpPr>
        <p:spPr/>
        <p:txBody>
          <a:bodyPr/>
          <a:lstStyle/>
          <a:p>
            <a:r>
              <a:rPr lang="en-US" dirty="0" smtClean="0"/>
              <a:t>Figure of speech that makes </a:t>
            </a:r>
            <a:r>
              <a:rPr lang="en-US" b="1" dirty="0" smtClean="0"/>
              <a:t>a comparison between two unlike things, </a:t>
            </a:r>
            <a:r>
              <a:rPr lang="en-US" dirty="0" smtClean="0"/>
              <a:t>in which one thing becomes another thing </a:t>
            </a:r>
            <a:r>
              <a:rPr lang="en-US" u="sng" dirty="0" smtClean="0"/>
              <a:t>without</a:t>
            </a:r>
            <a:r>
              <a:rPr lang="en-US" dirty="0" smtClean="0"/>
              <a:t> the use of the word </a:t>
            </a:r>
            <a:r>
              <a:rPr lang="en-US" i="1" dirty="0" smtClean="0"/>
              <a:t>like</a:t>
            </a:r>
            <a:r>
              <a:rPr lang="en-US" dirty="0" smtClean="0"/>
              <a:t>, </a:t>
            </a:r>
            <a:r>
              <a:rPr lang="en-US" i="1" dirty="0" smtClean="0"/>
              <a:t>as</a:t>
            </a:r>
            <a:r>
              <a:rPr lang="en-US" dirty="0" smtClean="0"/>
              <a:t>, </a:t>
            </a:r>
            <a:r>
              <a:rPr lang="en-US" i="1" dirty="0" smtClean="0"/>
              <a:t>than</a:t>
            </a:r>
            <a:r>
              <a:rPr lang="en-US" dirty="0" smtClean="0"/>
              <a:t>, or </a:t>
            </a:r>
            <a:r>
              <a:rPr lang="en-US" i="1" dirty="0" smtClean="0"/>
              <a:t>resembles</a:t>
            </a:r>
            <a:r>
              <a:rPr lang="en-US" dirty="0" smtClean="0"/>
              <a:t>.</a:t>
            </a:r>
            <a:endParaRPr lang="en-US" dirty="0"/>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3581400"/>
            <a:ext cx="5105400" cy="307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54906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onomatopoeia</a:t>
            </a:r>
            <a:endParaRPr lang="en-US" dirty="0"/>
          </a:p>
        </p:txBody>
      </p:sp>
      <p:sp>
        <p:nvSpPr>
          <p:cNvPr id="3" name="Content Placeholder 2"/>
          <p:cNvSpPr>
            <a:spLocks noGrp="1"/>
          </p:cNvSpPr>
          <p:nvPr>
            <p:ph idx="1"/>
          </p:nvPr>
        </p:nvSpPr>
        <p:spPr/>
        <p:txBody>
          <a:bodyPr/>
          <a:lstStyle/>
          <a:p>
            <a:r>
              <a:rPr lang="en-US" dirty="0" smtClean="0"/>
              <a:t>Use of a word whose </a:t>
            </a:r>
            <a:r>
              <a:rPr lang="en-US" dirty="0" smtClean="0">
                <a:solidFill>
                  <a:srgbClr val="00B050"/>
                </a:solidFill>
              </a:rPr>
              <a:t>sound imitates or suggests its meaning</a:t>
            </a:r>
            <a:r>
              <a:rPr lang="en-US" dirty="0" smtClean="0"/>
              <a:t>. (Important element in the music of poetry!)</a:t>
            </a:r>
          </a:p>
          <a:p>
            <a:r>
              <a:rPr lang="en-US" dirty="0" smtClean="0"/>
              <a:t>Crackle, pop, fizz, click, and zoom are examples!</a:t>
            </a:r>
            <a:endParaRPr lang="en-US" dirty="0"/>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76200"/>
            <a:ext cx="2427576"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106218"/>
            <a:ext cx="2152650" cy="1627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2545" y="3733800"/>
            <a:ext cx="3810000" cy="287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65863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50000"/>
            </a:schemeClr>
          </a:solidFill>
        </p:spPr>
        <p:txBody>
          <a:bodyPr/>
          <a:lstStyle/>
          <a:p>
            <a:r>
              <a:rPr lang="en-US" dirty="0" smtClean="0"/>
              <a:t>personification</a:t>
            </a:r>
            <a:endParaRPr lang="en-US" dirty="0"/>
          </a:p>
        </p:txBody>
      </p:sp>
      <p:sp>
        <p:nvSpPr>
          <p:cNvPr id="3" name="Content Placeholder 2"/>
          <p:cNvSpPr>
            <a:spLocks noGrp="1"/>
          </p:cNvSpPr>
          <p:nvPr>
            <p:ph idx="1"/>
          </p:nvPr>
        </p:nvSpPr>
        <p:spPr>
          <a:solidFill>
            <a:schemeClr val="bg2">
              <a:lumMod val="90000"/>
            </a:schemeClr>
          </a:solidFill>
        </p:spPr>
        <p:txBody>
          <a:bodyPr/>
          <a:lstStyle/>
          <a:p>
            <a:r>
              <a:rPr lang="en-US" dirty="0" smtClean="0"/>
              <a:t>Kind of metaphor in which a nonhuman thing or quality is talked about as if it were human.</a:t>
            </a:r>
          </a:p>
          <a:p>
            <a:pPr lvl="1"/>
            <a:r>
              <a:rPr lang="en-US" dirty="0" smtClean="0"/>
              <a:t>“This poetry gets bored of being alone, </a:t>
            </a:r>
          </a:p>
          <a:p>
            <a:pPr lvl="1"/>
            <a:r>
              <a:rPr lang="en-US" dirty="0" smtClean="0"/>
              <a:t>It wants to go outdoors to chew on the winds, </a:t>
            </a:r>
          </a:p>
          <a:p>
            <a:pPr lvl="1"/>
            <a:r>
              <a:rPr lang="en-US" dirty="0" smtClean="0"/>
              <a:t>To fill its commas with the keels of rowboats…”</a:t>
            </a:r>
          </a:p>
          <a:p>
            <a:pPr lvl="8"/>
            <a:r>
              <a:rPr lang="en-US" dirty="0" smtClean="0"/>
              <a:t>From “Living Poetry” by Hugo Margenat</a:t>
            </a:r>
            <a:endParaRPr lang="en-US" dirty="0"/>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037" y="4114800"/>
            <a:ext cx="3667125"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52400"/>
            <a:ext cx="1600200" cy="1507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59153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txBody>
          <a:bodyPr/>
          <a:lstStyle/>
          <a:p>
            <a:r>
              <a:rPr lang="en-US" dirty="0" smtClean="0"/>
              <a:t>simile</a:t>
            </a:r>
            <a:endParaRPr lang="en-US" dirty="0"/>
          </a:p>
        </p:txBody>
      </p:sp>
      <p:sp>
        <p:nvSpPr>
          <p:cNvPr id="3" name="Content Placeholder 2"/>
          <p:cNvSpPr>
            <a:spLocks noGrp="1"/>
          </p:cNvSpPr>
          <p:nvPr>
            <p:ph idx="1"/>
          </p:nvPr>
        </p:nvSpPr>
        <p:spPr/>
        <p:txBody>
          <a:bodyPr/>
          <a:lstStyle/>
          <a:p>
            <a:r>
              <a:rPr lang="en-US" dirty="0" smtClean="0"/>
              <a:t>Figure of speech that makes a comparison between two unlike things, </a:t>
            </a:r>
            <a:r>
              <a:rPr lang="en-US" u="sng" dirty="0" smtClean="0"/>
              <a:t>using</a:t>
            </a:r>
            <a:r>
              <a:rPr lang="en-US" dirty="0" smtClean="0"/>
              <a:t> a word such as </a:t>
            </a:r>
            <a:r>
              <a:rPr lang="en-US" i="1" dirty="0" smtClean="0"/>
              <a:t>like</a:t>
            </a:r>
            <a:r>
              <a:rPr lang="en-US" dirty="0" smtClean="0"/>
              <a:t>, </a:t>
            </a:r>
            <a:r>
              <a:rPr lang="en-US" i="1" dirty="0" smtClean="0"/>
              <a:t>as</a:t>
            </a:r>
            <a:r>
              <a:rPr lang="en-US" dirty="0" smtClean="0"/>
              <a:t>, </a:t>
            </a:r>
            <a:r>
              <a:rPr lang="en-US" i="1" dirty="0" smtClean="0"/>
              <a:t>resembles</a:t>
            </a:r>
            <a:r>
              <a:rPr lang="en-US" dirty="0" smtClean="0"/>
              <a:t>, or </a:t>
            </a:r>
            <a:r>
              <a:rPr lang="en-US" i="1" dirty="0" smtClean="0"/>
              <a:t>than.</a:t>
            </a:r>
          </a:p>
          <a:p>
            <a:r>
              <a:rPr lang="en-US" dirty="0" smtClean="0"/>
              <a:t>Forrest </a:t>
            </a:r>
            <a:r>
              <a:rPr lang="en-US" dirty="0"/>
              <a:t>Gump: My momma always said, "</a:t>
            </a:r>
            <a:r>
              <a:rPr lang="en-US" i="1" dirty="0"/>
              <a:t>Life</a:t>
            </a:r>
            <a:r>
              <a:rPr lang="en-US" dirty="0"/>
              <a:t> was </a:t>
            </a:r>
            <a:r>
              <a:rPr lang="en-US" i="1" dirty="0">
                <a:solidFill>
                  <a:srgbClr val="FF0000"/>
                </a:solidFill>
              </a:rPr>
              <a:t>like</a:t>
            </a:r>
            <a:r>
              <a:rPr lang="en-US" i="1" dirty="0"/>
              <a:t> a box of chocolates</a:t>
            </a:r>
            <a:r>
              <a:rPr lang="en-US" dirty="0"/>
              <a:t>. You never know what you're gonna get."</a:t>
            </a:r>
            <a:endParaRPr lang="en-US" i="1" dirty="0"/>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43540" y="4114800"/>
            <a:ext cx="2066860" cy="2645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02438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4" name="Picture 8" descr="http://hnhsenglish12.wikispaces.com/file/view/exam.jpg/207145494/exam.jpg"/>
          <p:cNvPicPr>
            <a:picLocks noChangeAspect="1" noChangeArrowheads="1"/>
          </p:cNvPicPr>
          <p:nvPr/>
        </p:nvPicPr>
        <p:blipFill>
          <a:blip r:embed="rId2" cstate="print"/>
          <a:srcRect/>
          <a:stretch>
            <a:fillRect/>
          </a:stretch>
        </p:blipFill>
        <p:spPr bwMode="auto">
          <a:xfrm>
            <a:off x="2667000" y="3810000"/>
            <a:ext cx="3810000" cy="2857500"/>
          </a:xfrm>
          <a:prstGeom prst="rect">
            <a:avLst/>
          </a:prstGeom>
          <a:noFill/>
        </p:spPr>
      </p:pic>
      <p:sp>
        <p:nvSpPr>
          <p:cNvPr id="2" name="Title 1"/>
          <p:cNvSpPr>
            <a:spLocks noGrp="1"/>
          </p:cNvSpPr>
          <p:nvPr>
            <p:ph type="ctrTitle"/>
          </p:nvPr>
        </p:nvSpPr>
        <p:spPr>
          <a:solidFill>
            <a:srgbClr val="FF0000"/>
          </a:solidFill>
        </p:spPr>
        <p:txBody>
          <a:bodyPr/>
          <a:lstStyle/>
          <a:p>
            <a:r>
              <a:rPr lang="en-US" dirty="0" smtClean="0"/>
              <a:t>9</a:t>
            </a:r>
            <a:r>
              <a:rPr lang="en-US" baseline="30000" dirty="0" smtClean="0"/>
              <a:t>th</a:t>
            </a:r>
            <a:r>
              <a:rPr lang="en-US" dirty="0" smtClean="0"/>
              <a:t> Grade English </a:t>
            </a:r>
            <a:endParaRPr lang="en-US" dirty="0"/>
          </a:p>
        </p:txBody>
      </p:sp>
      <p:sp>
        <p:nvSpPr>
          <p:cNvPr id="3" name="Subtitle 2"/>
          <p:cNvSpPr>
            <a:spLocks noGrp="1"/>
          </p:cNvSpPr>
          <p:nvPr>
            <p:ph type="subTitle" idx="1"/>
          </p:nvPr>
        </p:nvSpPr>
        <p:spPr/>
        <p:txBody>
          <a:bodyPr/>
          <a:lstStyle/>
          <a:p>
            <a:r>
              <a:rPr lang="en-US" dirty="0" smtClean="0">
                <a:solidFill>
                  <a:srgbClr val="FF0000"/>
                </a:solidFill>
              </a:rPr>
              <a:t>Final Exam REVIEW</a:t>
            </a:r>
            <a:endParaRPr lang="en-US" dirty="0">
              <a:solidFill>
                <a:srgbClr val="FF0000"/>
              </a:solidFill>
            </a:endParaRPr>
          </a:p>
        </p:txBody>
      </p:sp>
      <p:sp>
        <p:nvSpPr>
          <p:cNvPr id="29698" name="AutoShape 2" descr="data:image/jpeg;base64,/9j/4AAQSkZJRgABAQAAAQABAAD/2wCEAAkGBg8PDw8PDw8PDw8PDw0NDw0NDg8ODQ0PFBAVFBQQFBQXHCYeFxkjGRQUHy8gIycpLCwsFR4yNTAqNSYrLCkBCQoKDgwOFA8PFykcHiQpKSksKi4pLCksKS0wLCkpKSkpKiwpKSkpKSkpKSkqKTUpKSksKSwvLSkpLCwpLCwpKf/AABEIAMIBAwMBIgACEQEDEQH/xAAbAAACAwEBAQAAAAAAAAAAAAACAwABBAUGB//EAEsQAAIBAwAGBAkJAwgLAAAAAAECAAMEEQUGEiFRYTFBcZETFiIyVIGSocEHFBVSsdHS0/AzQnIkQ1NiY5OipCM0VWRzgoOUo+Hx/8QAGQEAAwEBAQAAAAAAAAAAAAAAAAEDAgQF/8QAKxEAAgIBAgUDAwUBAAAAAAAAAAECAxETUQQSITFSFHGhMkFhM0KBkdEj/9oADAMBAAIRAxEAPwD5LTWOVYNNY5ViPLkyKsaqyKsYqwISkWqxyLKVY1VjOeUiKsaqyKsYqwItkVYwLIojAIyDZQWGBIBDAjJtkAlgSwIQEZhsECXiFiTEDOQMSsRmJREB5FkQSsYRKIgaTElYBEcRBIiKJiCIBWPIgFYiiZnZYtlmhhFssRWLMzLFMs1MsUyxFoyMrLFMs0ssUyxHRFmdlinWaWWKdYFoswMN8kay75IHVzGymseqwEWOUTRwSYSrGKJSiNUQISYSrGqIKiNURkJMtRGKJQEYogRbLUQwJSiGBGSbLAhASASwIybYQEuQCXiBgrEvEuSMRWJUKVAASIBEYYJERpCyIJEYRAIiNpiyIJEYYJECiYllgMI4iAREUTEMIplmhhFsIi0WZnWJZZqYRLCIvFmdlimWaWWKZYF4sxMu+SNZd8kR0cxqQRqiAgjlE0ccmEojVEBRGqIEJMNRGqICiNURkJMsRiwcTRaWrVXWmuNp2VFDHZBZiABn1xku4CiGJ62l8mtwT5VSmi7t52mYnG/cOeeubKXycIPPuGPR5tNV+0mMsuCuf7TxAhCe68Qbbo8PUz/0/snldN6L+a1jS2toYVgevB6jzgSu4Wypc0l0MIlypYjOQkuQD/5Cq0mRijqVZThlYEMDwIgGATKjLegajqgxl2VBtHAyTgZPVCvLOpRc06qFHXpU/bzEB8rxnHQRBMIyoAgDBM1V7GoiU6jLhKoY026QdliCORmaI3hruAYJhmViI0hZEAidbTGhWtltyzAmvRWvsYwaeehT6pyiIirTi8MUwi2EcRFsIG0xDCKYTQwimEReLM7CLYR7CKYRF4szMu+SGRLgWyOQRqiLWOURnPJhKI1YCiMURkJMYojFEBRGCMjIITdoeiXuKCDpatSG7p88TEJ3tS6Ba9pHHmCpU7kIHvIjFWuacV+QNNaTqm6uMVagXw1XAV3CgbRAwMzntc1D0u57XYz29vqDTyXua7F2JcrT2VGSSTvIOfdGeK2j12htbW7ez1cAEHO7GMnEDqlwl0m23j+TwgqHie8wnrM5yzFjgDLEk4AwB3Trae0db0wpt2ZxtMHLMpXiMdfKcYQPPshKDcWeytNHJfaMRKQHzm0NTcMbVRWYsR687uY5zyOyc4wc9GOvPCatE6VqWtVatM7x0rk7Lr1qeU93XsLamTpM02VjTSr4ErkJUbGamzx3/aYzrjWuJimujj0ftuciysE0ZRF1cKHum3UaJxikSNxP9br5ds8pcXD1Hao7FnclmY9JJmjSuk6lzVao5O8+SuTsoOA4StE6Na5rJRTpY726kUec3qEDntmrGq610+35e7OtqtoFau1c3Hk2tDLMTu8Kw37I5ce3E2a+EVRa3S+ZVpYGR5Q/e398rXDSa01SwoeTSpAbeCPKPSAeed55madHUxd6IekN9SgXKjryDtjvBIgdqhHlnw8e+Mt7tfY8TKlw6FIu6IOl2VB2sQPjA8pLJ7W2W2+bWuj7g7JuKAuFqnf4Os9RtjHA47/XPG6U0ZUtqrUqgwy9BHmuvUy8QZ19eKg+esi9FGnRojlsoD8Zv0bXp6St/mtdgLqkD82rNnLr9Vj18O4xHpWJWydXZx6L84+3+HjZ7jVXVtaCrd3IwSMojj9mCQATn9453cJk1b1LrNW27hDTp0nOQ3TUdSNwHWvPlNWm9L/OdI21tTP+ip16QfB8l3Dgt6hjHbmBrh6tNali65wl+dznfKR/roUdC0KSgDq3tu7sTyZnqvlFbN8ePgqYPb5U8sYiXE/rT9xbQGEYYBERNCWEUwj2EUwiLRYhhFMI9hFMIF4sQRJDIkiK5DSOURSRyzRGQaiMWAojFgQYwRggLDEZFhCei1XDLSv6iuybFscMpIw+1ke4MPXPPCeitgaei6zbga9zTp8yqjP2g90Zun6m9k38HFe4dvOdm/iZj9sGarTRFxV/Z0ar8whx39E6FLUy+b+YK/xMg+MCSqsn1UW/4OOJeZ09IatXNvT8JVQKmQCQ6kgk7tw7I7VTQ3zqvhvMpjwjjHnDO5fWYCVM3NQaw2dLVbQKBDeXG6mmXpod20V37Z5btwnQsNc1q3TUnA+bVc012xk7R62J6jvGOYnP1y06CxtaWAikGoUyAWH7nDA/XRPLAxnXO9cO1XV9u/5Z2dZ9BG0rEDJpPlqTHh1oeY+6ej1YtadlZtd1jsPVA2SVLFU/dAHXk7+6YtF6foXVD5rftgqQ1OuxOSQes43HG7f0iZNctOpXZKVEg0qWd4xslugYPDH2wNR0qua+DT2Wzff+hX0dZVWZm0h5TEsS1u67zvPSZ2tWK1nb1jSpXL1mrbKhTSKoWGevvnhoy2uGputRThkYMp5gwOariVCakoL36/6d7WTR9pbVXTYuDUYM4O1TWkC3RgYyRnd6pz9WKO3e2y/2yH2TtfCel1rRbyypXtMeUnn8lJww9TY984mo6Z0hQ5eFbupt8Yi1laXEwS7Npr2Zi1krbd5ctxrVB3HHwnOSoVIZSVI3gqSCDyM0aUfar1jxrVT3uZkgcc3mcn+T0FPXq9CIm2p2CMOyguygY2GPWOfTzitTRtaQtyd523ck7ySEY575w56DUQfy+lu6FrH/AMZ3wOiqydltak89UH8oh/lzf8Kjk8Ts/oeqeXM9Hr5V2r6pu81KS9uF6ffPOxBxD/6z92AYBjDAIiJoU0WwjWEWwgViJYRTRzRLRF4ijJLMuBYtI5YpI5YEpBrGrFrGLGRkMEYIsQ1jIsMT2OhNbLa2taaGkalZdrI2Vxvcnzj0bjPHCWIzVdsqm3E9lU+UquT5NGkF6gSxOO3dM9X5QLtuqku7G5Tx6ckzy4MsGBp8Xc/3M6ukdYri5UJVfKjBwBjJHQTEaM0pVtqgq0mw2CpHUwPSCJjkgc7sm5czfUMsSSSck7yT0k8ZcDMmYEsB5kgbUmYBgPMkDakzAMGxNK1hRNuKjCiWLGmMYJPv9UrR2kqltUFWkQHAZd4yMMMH7ZjzKJgbUpZTz27BFs7zvPvMrMrMrMBYLzPTfJ6ubw8qNT3lRPMTr6s6eFlWaoyGoGQpsghTnII3+qB0cO1GyLl2yM11cm+q5zuFMb+GwJwTOjp/Sourh64QUw2wNgNtY2VC5z6pzTEK1qVkmt2UYJlmCYCQDRTRpi2iKREtFNHNEvEdERREuSSIqRDHqZmUxyGMzJGhTGAxCmMBjINDhDEUDDUwJNDRLgAywYyeA8y8wQZeYGcBgy8wMyZgLAeZMwcy4CwXmTMqSAYLzKzKkgBYMkoGQmA8FypWZMwAkkrMhMBkMEyyYJMBoowTLJgkxG0CTFsYZMWxiKRFsYlzGMYlojoigCZJUkCpSmOQxCmNUwCSHqYxTErGCBBoaDGKYkRgMZJoYDLzABhCBNoMGXmAJcYsB5l5gyQM4CzLzBlwFgvMvMCXmAsBZlZlZlZjHgLMmYOZIBgvMrMrMmYh4LzKJkzKJgGCEyiZRMowNJEJgEyzBMRtFExbGGxi2MRSItolo1jEsYF4gGSDmSIqOS35x6WvMxlNZpppOfnZ6vp4bCFtOZjlshxM0okeiTOo9w9LX4mMWHMxi6O5mblSNSnFqy3F6SrxMA0aOJhDRo4n3TpLThbEWrLcPR1eJzRo4cTL+jhxM9JorV6pXwzeRT+sRvb+EfGehXVa2+oT2u0vCNslnJN8NQv2nzv6OHEyxo4cT7p9F8VrX6je20o6rWv1W9tpvSt3F6ejxPng0cOJl/R44mfQPFS24P7cnipbcKntxadu4emo8T5/9HDiZPo4cT7p9B8VLbhU9uTxUtv7T2//AFDTt3D01HifPvo4cTJ9HDiZ9CGqltwf2zDGq1r9RvbaGlbuHp6PE+d/Ry8TKOjl4nvnubzR2jaP7WolPk1Y7Xsg5h2GjNHV12qJFQbxlaj5yOkY6YuSzOOZGvS1YzydPY8H9HrxPfK+j1598+jeLNr/AEf+NvvljVu1/oh62b75rSs3FoU+B83+YLz75DYLz759J8Xrb+hX3/fF19WbdgQECHqZSciGlZuGhT4I+cnR68++CbBeffO9pPQ1S3bDDKnzag808uR5TCUnM5zi8MouFq8Uc02C8++AbFeffOmacUyRaktx+lr8Uc1rIc++Ka0HPvnSdIl1j53uP01fijmvajnEPbD9GdJ1meosfO9x6EPFHPNuP0ZJoKyR87Hox2GUxNNOJprNKLJNnTgcgmhIqmk0pTmWx4CQRyykUTs6J1fqV8MfIp/XI3t/COvthGLk8IHhdznUKLOwVFLMegLvM9RonVcLh6+HbpFMeYvbx+ydiw0bToLimuOLHezdpm0LO+vh1HrLqznlY32FBJezHBYWzOolgQElhI2oyoNpiFA62IAnnNK692tBiirVrPjICpsIf+ZvgJmU4wWZPBpQk1lI74pwvBz5ppH5TrokrTpUqHXvBq1MHt3f4ZxH03f3h2fC3NfP83RDbPsqNn3CR9Qn9KbOqPBvGZyjH3fX+lk+r32mbWh+2r0kI/dLgv7I3+6cC8+UazTdSWrXP9VfBr/i3+6eVsPk/wBIVumitBeNw4z7C5+E9No/5K6Yx84uKlT+pSApJ2Z3n7IZtl9kvk1p8NDvJz9ui+cv4ONffKTcHdSpUaA+tUJqP8B7pzxV0rfeabqqp+qPA0e/cs+m6P1TsrfBpW1MMP32Xbf2myZ1fBx6Tf1Sb+A9RGP6daXv1fz0+D5dY/JlcvvrPSog9IGa1T4AT2ugdXUs6fg0d3ySxLYGT2Acp29iTYm41xj2RCy6yz6nkzeDleDmrYlFJQhgzbEmzHlYJWAYMte2WopR1DKdxBnj9MatvRy9PL0uni6dvEc57giCRJWVqa6m4ycT5gRFsk9npjVhamXo4R+kp0I/Z9U+6eTuKDoxV1KsOkMMGebZXKt9Tpi1LsYnWIdZscRFRZjI+UxVFmaos2uJmqCaTFgyFZIwiVNZDAyms1Ul5TLS7Zpp9swzeDWgmyztnqMFRSzcB1cyeoTPYU0LgVC4Xr2Nna7PKIE9fZ6VtaK7NOm+OvYFIkniSXBMpXWpdZPApZXZZHaJ1aSnhquKj9IX+bX756BBOENZ6fVRuD6qH5kYuta9Vrcn10PxzujKuCwmQddku6O8ojAs4K62D0S577f8cYNah6Jc99v+ZNasNxaM9jugQgJw11pHotz32/5kIa0r6Lc99v8AmQ1obj0Z7D9O6Lq11QUyuUYthjgHIx3/AHmc+z1Scuz1jRycAYQ1XQDqBOAMzaNaV9Guf8v+ZL8aV9Guf8v+ZJWOqxYk+h0RsujXppdBK6iWJqtWq02uKjEEtXbaXcMABBhcYA6p3KFslNQtNFRR0KihV7hOT40r6Ncf5f8AMk8aV9GuO+3/ADJuNlcVhNEHXY+6O1iTE4p1pX0a477f8yTxpHotx7Vv+OPWhuLSnsdrEmJxDrT/ALpce3b/AI5R1qPodf8AvLf8UNaG4aM9jt7MmJwvGpvQq/8Ae2/4pXjU/oNf+9t/xQ1obhoz2O4RKInCOtVXqsavrrUfvgHWuv6A3ruKYhrQ3Hoz2O/syis88darn0A/90n4YttbLr/Z49d4Py4a9e4aE9j0ZWAyzzD63XvVo+n67xvhRmeprbpDqsrcdtzUP2UxFr17hoT2PVsJh0joynXXZqLnHQw3OvYZ5p9bNJ9VpaDtqVz8JnbWvSno9mPXcGZd9bWGxqixCtL6BqUMt59P66jzf4h1dvROK87Y1m0ifOpW2OsAVfjOPclmZiVVCSTsICFXkJw2KGcwZeKkvqMlQzLUmqoJlqCYQ8GcmSWRJNCwFTaaabcpkpnsmmmYmNGtH5TTTblMlP1TTTmGbNaNymlG5TJTM0p6phmkaEblHKeUSkcp7JnJoap5QweUFP1ujF/W6LIwhL38JAP1iEBDIYIMy8S8QgP1iAA7Jl4PKEAf0JYEAAweUhBh4kxDIYF7J5Sb+UPEoiAAHMEkwyIJ7YZDAsk8YBJ4w2gMYZAW2eMU2eMY0SxhkAHY8Yh3b6x7zGPM7mayZAeq3EzJVJPXG1DM1SbRliauZkqTRUmWoZpGWKMkEyTZkqnNVMypImNGmkZrpGSSYZo005opy5JM2hymaKckkyaGqY0SSRDDENZJIAGsKSSIZBLEkkYAiWZUkQyoBkkgAMFjKkgIEmLJlSQELYxTmSSMRnqGZnMuSaQmZqhmWoZck2jDM1WZnkklEZYgy5JJoyf/2Q=="/>
          <p:cNvSpPr>
            <a:spLocks noChangeAspect="1" noChangeArrowheads="1"/>
          </p:cNvSpPr>
          <p:nvPr/>
        </p:nvSpPr>
        <p:spPr bwMode="auto">
          <a:xfrm>
            <a:off x="63500" y="-893763"/>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700" name="AutoShape 4" descr="data:image/jpeg;base64,/9j/4AAQSkZJRgABAQAAAQABAAD/2wCEAAkGBg8PDw8PDw8PDw8PDw0NDw0NDg8ODQ0PFBAVFBQQFBQXHCYeFxkjGRQUHy8gIycpLCwsFR4yNTAqNSYrLCkBCQoKDgwOFA8PFykcHiQpKSksKi4pLCksKS0wLCkpKSkpKiwpKSkpKSkpKSkqKTUpKSksKSwvLSkpLCwpLCwpKf/AABEIAMIBAwMBIgACEQEDEQH/xAAbAAACAwEBAQAAAAAAAAAAAAACAwABBAUGB//EAEsQAAIBAwAGBAkJAwgLAAAAAAECAAMEEQUGEiFRYTFBcZETFiIyVIGSocEHFBVSsdHS0/AzQnIkQ1NiY5OipCM0VWRzgoOUo+Hx/8QAGQEAAwEBAQAAAAAAAAAAAAAAAAEDAgQF/8QAKxEAAgIBAgUDAwUBAAAAAAAAAAECAxETUQQSITFSFHGhMkFhM0KBkdEj/9oADAMBAAIRAxEAPwD5LTWOVYNNY5ViPLkyKsaqyKsYqwISkWqxyLKVY1VjOeUiKsaqyKsYqwItkVYwLIojAIyDZQWGBIBDAjJtkAlgSwIQEZhsECXiFiTEDOQMSsRmJREB5FkQSsYRKIgaTElYBEcRBIiKJiCIBWPIgFYiiZnZYtlmhhFssRWLMzLFMs1MsUyxFoyMrLFMs0ssUyxHRFmdlinWaWWKdYFoswMN8kay75IHVzGymseqwEWOUTRwSYSrGKJSiNUQISYSrGqIKiNURkJMtRGKJQEYogRbLUQwJSiGBGSbLAhASASwIybYQEuQCXiBgrEvEuSMRWJUKVAASIBEYYJERpCyIJEYRAIiNpiyIJEYYJECiYllgMI4iAREUTEMIplmhhFsIi0WZnWJZZqYRLCIvFmdlimWaWWKZYF4sxMu+SNZd8kR0cxqQRqiAgjlE0ccmEojVEBRGqIEJMNRGqICiNURkJMsRiwcTRaWrVXWmuNp2VFDHZBZiABn1xku4CiGJ62l8mtwT5VSmi7t52mYnG/cOeeubKXycIPPuGPR5tNV+0mMsuCuf7TxAhCe68Qbbo8PUz/0/snldN6L+a1jS2toYVgevB6jzgSu4Wypc0l0MIlypYjOQkuQD/5Cq0mRijqVZThlYEMDwIgGATKjLegajqgxl2VBtHAyTgZPVCvLOpRc06qFHXpU/bzEB8rxnHQRBMIyoAgDBM1V7GoiU6jLhKoY026QdliCORmaI3hruAYJhmViI0hZEAidbTGhWtltyzAmvRWvsYwaeehT6pyiIirTi8MUwi2EcRFsIG0xDCKYTQwimEReLM7CLYR7CKYRF4szMu+SGRLgWyOQRqiLWOURnPJhKI1YCiMURkJMYojFEBRGCMjIITdoeiXuKCDpatSG7p88TEJ3tS6Ba9pHHmCpU7kIHvIjFWuacV+QNNaTqm6uMVagXw1XAV3CgbRAwMzntc1D0u57XYz29vqDTyXua7F2JcrT2VGSSTvIOfdGeK2j12htbW7ez1cAEHO7GMnEDqlwl0m23j+TwgqHie8wnrM5yzFjgDLEk4AwB3Trae0db0wpt2ZxtMHLMpXiMdfKcYQPPshKDcWeytNHJfaMRKQHzm0NTcMbVRWYsR687uY5zyOyc4wc9GOvPCatE6VqWtVatM7x0rk7Lr1qeU93XsLamTpM02VjTSr4ErkJUbGamzx3/aYzrjWuJimujj0ftuciysE0ZRF1cKHum3UaJxikSNxP9br5ds8pcXD1Hao7FnclmY9JJmjSuk6lzVao5O8+SuTsoOA4StE6Na5rJRTpY726kUec3qEDntmrGq610+35e7OtqtoFau1c3Hk2tDLMTu8Kw37I5ce3E2a+EVRa3S+ZVpYGR5Q/e398rXDSa01SwoeTSpAbeCPKPSAeed55madHUxd6IekN9SgXKjryDtjvBIgdqhHlnw8e+Mt7tfY8TKlw6FIu6IOl2VB2sQPjA8pLJ7W2W2+bWuj7g7JuKAuFqnf4Os9RtjHA47/XPG6U0ZUtqrUqgwy9BHmuvUy8QZ19eKg+esi9FGnRojlsoD8Zv0bXp6St/mtdgLqkD82rNnLr9Vj18O4xHpWJWydXZx6L84+3+HjZ7jVXVtaCrd3IwSMojj9mCQATn9453cJk1b1LrNW27hDTp0nOQ3TUdSNwHWvPlNWm9L/OdI21tTP+ip16QfB8l3Dgt6hjHbmBrh6tNali65wl+dznfKR/roUdC0KSgDq3tu7sTyZnqvlFbN8ePgqYPb5U8sYiXE/rT9xbQGEYYBERNCWEUwj2EUwiLRYhhFMI9hFMIF4sQRJDIkiK5DSOURSRyzRGQaiMWAojFgQYwRggLDEZFhCei1XDLSv6iuybFscMpIw+1ke4MPXPPCeitgaei6zbga9zTp8yqjP2g90Zun6m9k38HFe4dvOdm/iZj9sGarTRFxV/Z0ar8whx39E6FLUy+b+YK/xMg+MCSqsn1UW/4OOJeZ09IatXNvT8JVQKmQCQ6kgk7tw7I7VTQ3zqvhvMpjwjjHnDO5fWYCVM3NQaw2dLVbQKBDeXG6mmXpod20V37Z5btwnQsNc1q3TUnA+bVc012xk7R62J6jvGOYnP1y06CxtaWAikGoUyAWH7nDA/XRPLAxnXO9cO1XV9u/5Z2dZ9BG0rEDJpPlqTHh1oeY+6ej1YtadlZtd1jsPVA2SVLFU/dAHXk7+6YtF6foXVD5rftgqQ1OuxOSQes43HG7f0iZNctOpXZKVEg0qWd4xslugYPDH2wNR0qua+DT2Wzff+hX0dZVWZm0h5TEsS1u67zvPSZ2tWK1nb1jSpXL1mrbKhTSKoWGevvnhoy2uGputRThkYMp5gwOariVCakoL36/6d7WTR9pbVXTYuDUYM4O1TWkC3RgYyRnd6pz9WKO3e2y/2yH2TtfCel1rRbyypXtMeUnn8lJww9TY984mo6Z0hQ5eFbupt8Yi1laXEwS7Npr2Zi1krbd5ctxrVB3HHwnOSoVIZSVI3gqSCDyM0aUfar1jxrVT3uZkgcc3mcn+T0FPXq9CIm2p2CMOyguygY2GPWOfTzitTRtaQtyd523ck7ySEY575w56DUQfy+lu6FrH/AMZ3wOiqydltak89UH8oh/lzf8Kjk8Ts/oeqeXM9Hr5V2r6pu81KS9uF6ffPOxBxD/6z92AYBjDAIiJoU0WwjWEWwgViJYRTRzRLRF4ijJLMuBYtI5YpI5YEpBrGrFrGLGRkMEYIsQ1jIsMT2OhNbLa2taaGkalZdrI2Vxvcnzj0bjPHCWIzVdsqm3E9lU+UquT5NGkF6gSxOO3dM9X5QLtuqku7G5Tx6ckzy4MsGBp8Xc/3M6ukdYri5UJVfKjBwBjJHQTEaM0pVtqgq0mw2CpHUwPSCJjkgc7sm5czfUMsSSSck7yT0k8ZcDMmYEsB5kgbUmYBgPMkDakzAMGxNK1hRNuKjCiWLGmMYJPv9UrR2kqltUFWkQHAZd4yMMMH7ZjzKJgbUpZTz27BFs7zvPvMrMrMrMBYLzPTfJ6ubw8qNT3lRPMTr6s6eFlWaoyGoGQpsghTnII3+qB0cO1GyLl2yM11cm+q5zuFMb+GwJwTOjp/Sourh64QUw2wNgNtY2VC5z6pzTEK1qVkmt2UYJlmCYCQDRTRpi2iKREtFNHNEvEdERREuSSIqRDHqZmUxyGMzJGhTGAxCmMBjINDhDEUDDUwJNDRLgAywYyeA8y8wQZeYGcBgy8wMyZgLAeZMwcy4CwXmTMqSAYLzKzKkgBYMkoGQmA8FypWZMwAkkrMhMBkMEyyYJMBoowTLJgkxG0CTFsYZMWxiKRFsYlzGMYlojoigCZJUkCpSmOQxCmNUwCSHqYxTErGCBBoaDGKYkRgMZJoYDLzABhCBNoMGXmAJcYsB5l5gyQM4CzLzBlwFgvMvMCXmAsBZlZlZlZjHgLMmYOZIBgvMrMrMmYh4LzKJkzKJgGCEyiZRMowNJEJgEyzBMRtFExbGGxi2MRSItolo1jEsYF4gGSDmSIqOS35x6WvMxlNZpppOfnZ6vp4bCFtOZjlshxM0okeiTOo9w9LX4mMWHMxi6O5mblSNSnFqy3F6SrxMA0aOJhDRo4n3TpLThbEWrLcPR1eJzRo4cTL+jhxM9JorV6pXwzeRT+sRvb+EfGehXVa2+oT2u0vCNslnJN8NQv2nzv6OHEyxo4cT7p9F8VrX6je20o6rWv1W9tpvSt3F6ejxPng0cOJl/R44mfQPFS24P7cnipbcKntxadu4emo8T5/9HDiZPo4cT7p9B8VLbhU9uTxUtv7T2//AFDTt3D01HifPvo4cTJ9HDiZ9CGqltwf2zDGq1r9RvbaGlbuHp6PE+d/Ry8TKOjl4nvnubzR2jaP7WolPk1Y7Xsg5h2GjNHV12qJFQbxlaj5yOkY6YuSzOOZGvS1YzydPY8H9HrxPfK+j1598+jeLNr/AEf+NvvljVu1/oh62b75rSs3FoU+B83+YLz75DYLz759J8Xrb+hX3/fF19WbdgQECHqZSciGlZuGhT4I+cnR68++CbBeffO9pPQ1S3bDDKnzag808uR5TCUnM5zi8MouFq8Uc02C8++AbFeffOmacUyRaktx+lr8Uc1rIc++Ka0HPvnSdIl1j53uP01fijmvajnEPbD9GdJ1meosfO9x6EPFHPNuP0ZJoKyR87Hox2GUxNNOJprNKLJNnTgcgmhIqmk0pTmWx4CQRyykUTs6J1fqV8MfIp/XI3t/COvthGLk8IHhdznUKLOwVFLMegLvM9RonVcLh6+HbpFMeYvbx+ydiw0bToLimuOLHezdpm0LO+vh1HrLqznlY32FBJezHBYWzOolgQElhI2oyoNpiFA62IAnnNK692tBiirVrPjICpsIf+ZvgJmU4wWZPBpQk1lI74pwvBz5ppH5TrokrTpUqHXvBq1MHt3f4ZxH03f3h2fC3NfP83RDbPsqNn3CR9Qn9KbOqPBvGZyjH3fX+lk+r32mbWh+2r0kI/dLgv7I3+6cC8+UazTdSWrXP9VfBr/i3+6eVsPk/wBIVumitBeNw4z7C5+E9No/5K6Yx84uKlT+pSApJ2Z3n7IZtl9kvk1p8NDvJz9ui+cv4ONffKTcHdSpUaA+tUJqP8B7pzxV0rfeabqqp+qPA0e/cs+m6P1TsrfBpW1MMP32Xbf2myZ1fBx6Tf1Sb+A9RGP6daXv1fz0+D5dY/JlcvvrPSog9IGa1T4AT2ugdXUs6fg0d3ySxLYGT2Acp29iTYm41xj2RCy6yz6nkzeDleDmrYlFJQhgzbEmzHlYJWAYMte2WopR1DKdxBnj9MatvRy9PL0uni6dvEc57giCRJWVqa6m4ycT5gRFsk9npjVhamXo4R+kp0I/Z9U+6eTuKDoxV1KsOkMMGebZXKt9Tpi1LsYnWIdZscRFRZjI+UxVFmaos2uJmqCaTFgyFZIwiVNZDAyms1Ul5TLS7Zpp9swzeDWgmyztnqMFRSzcB1cyeoTPYU0LgVC4Xr2Nna7PKIE9fZ6VtaK7NOm+OvYFIkniSXBMpXWpdZPApZXZZHaJ1aSnhquKj9IX+bX756BBOENZ6fVRuD6qH5kYuta9Vrcn10PxzujKuCwmQddku6O8ojAs4K62D0S577f8cYNah6Jc99v+ZNasNxaM9jugQgJw11pHotz32/5kIa0r6Lc99v8AmQ1obj0Z7D9O6Lq11QUyuUYthjgHIx3/AHmc+z1Scuz1jRycAYQ1XQDqBOAMzaNaV9Guf8v+ZL8aV9Guf8v+ZJWOqxYk+h0RsujXppdBK6iWJqtWq02uKjEEtXbaXcMABBhcYA6p3KFslNQtNFRR0KihV7hOT40r6Ncf5f8AMk8aV9GuO+3/ADJuNlcVhNEHXY+6O1iTE4p1pX0a477f8yTxpHotx7Vv+OPWhuLSnsdrEmJxDrT/ALpce3b/AI5R1qPodf8AvLf8UNaG4aM9jt7MmJwvGpvQq/8Ae2/4pXjU/oNf+9t/xQ1obhoz2O4RKInCOtVXqsavrrUfvgHWuv6A3ruKYhrQ3Hoz2O/syis88darn0A/90n4YttbLr/Z49d4Py4a9e4aE9j0ZWAyzzD63XvVo+n67xvhRmeprbpDqsrcdtzUP2UxFr17hoT2PVsJh0joynXXZqLnHQw3OvYZ5p9bNJ9VpaDtqVz8JnbWvSno9mPXcGZd9bWGxqixCtL6BqUMt59P66jzf4h1dvROK87Y1m0ifOpW2OsAVfjOPclmZiVVCSTsICFXkJw2KGcwZeKkvqMlQzLUmqoJlqCYQ8GcmSWRJNCwFTaaabcpkpnsmmmYmNGtH5TTTblMlP1TTTmGbNaNymlG5TJTM0p6phmkaEblHKeUSkcp7JnJoap5QweUFP1ujF/W6LIwhL38JAP1iEBDIYIMy8S8QgP1iAA7Jl4PKEAf0JYEAAweUhBh4kxDIYF7J5Sb+UPEoiAAHMEkwyIJ7YZDAsk8YBJ4w2gMYZAW2eMU2eMY0SxhkAHY8Yh3b6x7zGPM7mayZAeq3EzJVJPXG1DM1SbRliauZkqTRUmWoZpGWKMkEyTZkqnNVMypImNGmkZrpGSSYZo005opy5JM2hymaKckkyaGqY0SSRDDENZJIAGsKSSIZBLEkkYAiWZUkQyoBkkgAMFjKkgIEmLJlSQELYxTmSSMRnqGZnMuSaQmZqhmWoZck2jDM1WZnkklEZYgy5JJoyf/2Q=="/>
          <p:cNvSpPr>
            <a:spLocks noChangeAspect="1" noChangeArrowheads="1"/>
          </p:cNvSpPr>
          <p:nvPr/>
        </p:nvSpPr>
        <p:spPr bwMode="auto">
          <a:xfrm>
            <a:off x="63500" y="-893763"/>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702" name="AutoShape 6" descr="data:image/jpeg;base64,/9j/4AAQSkZJRgABAQAAAQABAAD/2wCEAAkGBg8PDw8PDw8PDw8PDw0NDw0NDg8ODQ0PFBAVFBQQFBQXHCYeFxkjGRQUHy8gIycpLCwsFR4yNTAqNSYrLCkBCQoKDgwOFA8PFykcHiQpKSksKi4pLCksKS0wLCkpKSkpKiwpKSkpKSkpKSkqKTUpKSksKSwvLSkpLCwpLCwpKf/AABEIAMIBAwMBIgACEQEDEQH/xAAbAAACAwEBAQAAAAAAAAAAAAACAwABBAUGB//EAEsQAAIBAwAGBAkJAwgLAAAAAAECAAMEEQUGEiFRYTFBcZETFiIyVIGSocEHFBVSsdHS0/AzQnIkQ1NiY5OipCM0VWRzgoOUo+Hx/8QAGQEAAwEBAQAAAAAAAAAAAAAAAAEDAgQF/8QAKxEAAgIBAgUDAwUBAAAAAAAAAAECAxETUQQSITFSFHGhMkFhM0KBkdEj/9oADAMBAAIRAxEAPwD5LTWOVYNNY5ViPLkyKsaqyKsYqwISkWqxyLKVY1VjOeUiKsaqyKsYqwItkVYwLIojAIyDZQWGBIBDAjJtkAlgSwIQEZhsECXiFiTEDOQMSsRmJREB5FkQSsYRKIgaTElYBEcRBIiKJiCIBWPIgFYiiZnZYtlmhhFssRWLMzLFMs1MsUyxFoyMrLFMs0ssUyxHRFmdlinWaWWKdYFoswMN8kay75IHVzGymseqwEWOUTRwSYSrGKJSiNUQISYSrGqIKiNURkJMtRGKJQEYogRbLUQwJSiGBGSbLAhASASwIybYQEuQCXiBgrEvEuSMRWJUKVAASIBEYYJERpCyIJEYRAIiNpiyIJEYYJECiYllgMI4iAREUTEMIplmhhFsIi0WZnWJZZqYRLCIvFmdlimWaWWKZYF4sxMu+SNZd8kR0cxqQRqiAgjlE0ccmEojVEBRGqIEJMNRGqICiNURkJMsRiwcTRaWrVXWmuNp2VFDHZBZiABn1xku4CiGJ62l8mtwT5VSmi7t52mYnG/cOeeubKXycIPPuGPR5tNV+0mMsuCuf7TxAhCe68Qbbo8PUz/0/snldN6L+a1jS2toYVgevB6jzgSu4Wypc0l0MIlypYjOQkuQD/5Cq0mRijqVZThlYEMDwIgGATKjLegajqgxl2VBtHAyTgZPVCvLOpRc06qFHXpU/bzEB8rxnHQRBMIyoAgDBM1V7GoiU6jLhKoY026QdliCORmaI3hruAYJhmViI0hZEAidbTGhWtltyzAmvRWvsYwaeehT6pyiIirTi8MUwi2EcRFsIG0xDCKYTQwimEReLM7CLYR7CKYRF4szMu+SGRLgWyOQRqiLWOURnPJhKI1YCiMURkJMYojFEBRGCMjIITdoeiXuKCDpatSG7p88TEJ3tS6Ba9pHHmCpU7kIHvIjFWuacV+QNNaTqm6uMVagXw1XAV3CgbRAwMzntc1D0u57XYz29vqDTyXua7F2JcrT2VGSSTvIOfdGeK2j12htbW7ez1cAEHO7GMnEDqlwl0m23j+TwgqHie8wnrM5yzFjgDLEk4AwB3Trae0db0wpt2ZxtMHLMpXiMdfKcYQPPshKDcWeytNHJfaMRKQHzm0NTcMbVRWYsR687uY5zyOyc4wc9GOvPCatE6VqWtVatM7x0rk7Lr1qeU93XsLamTpM02VjTSr4ErkJUbGamzx3/aYzrjWuJimujj0ftuciysE0ZRF1cKHum3UaJxikSNxP9br5ds8pcXD1Hao7FnclmY9JJmjSuk6lzVao5O8+SuTsoOA4StE6Na5rJRTpY726kUec3qEDntmrGq610+35e7OtqtoFau1c3Hk2tDLMTu8Kw37I5ce3E2a+EVRa3S+ZVpYGR5Q/e398rXDSa01SwoeTSpAbeCPKPSAeed55madHUxd6IekN9SgXKjryDtjvBIgdqhHlnw8e+Mt7tfY8TKlw6FIu6IOl2VB2sQPjA8pLJ7W2W2+bWuj7g7JuKAuFqnf4Os9RtjHA47/XPG6U0ZUtqrUqgwy9BHmuvUy8QZ19eKg+esi9FGnRojlsoD8Zv0bXp6St/mtdgLqkD82rNnLr9Vj18O4xHpWJWydXZx6L84+3+HjZ7jVXVtaCrd3IwSMojj9mCQATn9453cJk1b1LrNW27hDTp0nOQ3TUdSNwHWvPlNWm9L/OdI21tTP+ip16QfB8l3Dgt6hjHbmBrh6tNali65wl+dznfKR/roUdC0KSgDq3tu7sTyZnqvlFbN8ePgqYPb5U8sYiXE/rT9xbQGEYYBERNCWEUwj2EUwiLRYhhFMI9hFMIF4sQRJDIkiK5DSOURSRyzRGQaiMWAojFgQYwRggLDEZFhCei1XDLSv6iuybFscMpIw+1ke4MPXPPCeitgaei6zbga9zTp8yqjP2g90Zun6m9k38HFe4dvOdm/iZj9sGarTRFxV/Z0ar8whx39E6FLUy+b+YK/xMg+MCSqsn1UW/4OOJeZ09IatXNvT8JVQKmQCQ6kgk7tw7I7VTQ3zqvhvMpjwjjHnDO5fWYCVM3NQaw2dLVbQKBDeXG6mmXpod20V37Z5btwnQsNc1q3TUnA+bVc012xk7R62J6jvGOYnP1y06CxtaWAikGoUyAWH7nDA/XRPLAxnXO9cO1XV9u/5Z2dZ9BG0rEDJpPlqTHh1oeY+6ej1YtadlZtd1jsPVA2SVLFU/dAHXk7+6YtF6foXVD5rftgqQ1OuxOSQes43HG7f0iZNctOpXZKVEg0qWd4xslugYPDH2wNR0qua+DT2Wzff+hX0dZVWZm0h5TEsS1u67zvPSZ2tWK1nb1jSpXL1mrbKhTSKoWGevvnhoy2uGputRThkYMp5gwOariVCakoL36/6d7WTR9pbVXTYuDUYM4O1TWkC3RgYyRnd6pz9WKO3e2y/2yH2TtfCel1rRbyypXtMeUnn8lJww9TY984mo6Z0hQ5eFbupt8Yi1laXEwS7Npr2Zi1krbd5ctxrVB3HHwnOSoVIZSVI3gqSCDyM0aUfar1jxrVT3uZkgcc3mcn+T0FPXq9CIm2p2CMOyguygY2GPWOfTzitTRtaQtyd523ck7ySEY575w56DUQfy+lu6FrH/AMZ3wOiqydltak89UH8oh/lzf8Kjk8Ts/oeqeXM9Hr5V2r6pu81KS9uF6ffPOxBxD/6z92AYBjDAIiJoU0WwjWEWwgViJYRTRzRLRF4ijJLMuBYtI5YpI5YEpBrGrFrGLGRkMEYIsQ1jIsMT2OhNbLa2taaGkalZdrI2Vxvcnzj0bjPHCWIzVdsqm3E9lU+UquT5NGkF6gSxOO3dM9X5QLtuqku7G5Tx6ckzy4MsGBp8Xc/3M6ukdYri5UJVfKjBwBjJHQTEaM0pVtqgq0mw2CpHUwPSCJjkgc7sm5czfUMsSSSck7yT0k8ZcDMmYEsB5kgbUmYBgPMkDakzAMGxNK1hRNuKjCiWLGmMYJPv9UrR2kqltUFWkQHAZd4yMMMH7ZjzKJgbUpZTz27BFs7zvPvMrMrMrMBYLzPTfJ6ubw8qNT3lRPMTr6s6eFlWaoyGoGQpsghTnII3+qB0cO1GyLl2yM11cm+q5zuFMb+GwJwTOjp/Sourh64QUw2wNgNtY2VC5z6pzTEK1qVkmt2UYJlmCYCQDRTRpi2iKREtFNHNEvEdERREuSSIqRDHqZmUxyGMzJGhTGAxCmMBjINDhDEUDDUwJNDRLgAywYyeA8y8wQZeYGcBgy8wMyZgLAeZMwcy4CwXmTMqSAYLzKzKkgBYMkoGQmA8FypWZMwAkkrMhMBkMEyyYJMBoowTLJgkxG0CTFsYZMWxiKRFsYlzGMYlojoigCZJUkCpSmOQxCmNUwCSHqYxTErGCBBoaDGKYkRgMZJoYDLzABhCBNoMGXmAJcYsB5l5gyQM4CzLzBlwFgvMvMCXmAsBZlZlZlZjHgLMmYOZIBgvMrMrMmYh4LzKJkzKJgGCEyiZRMowNJEJgEyzBMRtFExbGGxi2MRSItolo1jEsYF4gGSDmSIqOS35x6WvMxlNZpppOfnZ6vp4bCFtOZjlshxM0okeiTOo9w9LX4mMWHMxi6O5mblSNSnFqy3F6SrxMA0aOJhDRo4n3TpLThbEWrLcPR1eJzRo4cTL+jhxM9JorV6pXwzeRT+sRvb+EfGehXVa2+oT2u0vCNslnJN8NQv2nzv6OHEyxo4cT7p9F8VrX6je20o6rWv1W9tpvSt3F6ejxPng0cOJl/R44mfQPFS24P7cnipbcKntxadu4emo8T5/9HDiZPo4cT7p9B8VLbhU9uTxUtv7T2//AFDTt3D01HifPvo4cTJ9HDiZ9CGqltwf2zDGq1r9RvbaGlbuHp6PE+d/Ry8TKOjl4nvnubzR2jaP7WolPk1Y7Xsg5h2GjNHV12qJFQbxlaj5yOkY6YuSzOOZGvS1YzydPY8H9HrxPfK+j1598+jeLNr/AEf+NvvljVu1/oh62b75rSs3FoU+B83+YLz75DYLz759J8Xrb+hX3/fF19WbdgQECHqZSciGlZuGhT4I+cnR68++CbBeffO9pPQ1S3bDDKnzag808uR5TCUnM5zi8MouFq8Uc02C8++AbFeffOmacUyRaktx+lr8Uc1rIc++Ka0HPvnSdIl1j53uP01fijmvajnEPbD9GdJ1meosfO9x6EPFHPNuP0ZJoKyR87Hox2GUxNNOJprNKLJNnTgcgmhIqmk0pTmWx4CQRyykUTs6J1fqV8MfIp/XI3t/COvthGLk8IHhdznUKLOwVFLMegLvM9RonVcLh6+HbpFMeYvbx+ydiw0bToLimuOLHezdpm0LO+vh1HrLqznlY32FBJezHBYWzOolgQElhI2oyoNpiFA62IAnnNK692tBiirVrPjICpsIf+ZvgJmU4wWZPBpQk1lI74pwvBz5ppH5TrokrTpUqHXvBq1MHt3f4ZxH03f3h2fC3NfP83RDbPsqNn3CR9Qn9KbOqPBvGZyjH3fX+lk+r32mbWh+2r0kI/dLgv7I3+6cC8+UazTdSWrXP9VfBr/i3+6eVsPk/wBIVumitBeNw4z7C5+E9No/5K6Yx84uKlT+pSApJ2Z3n7IZtl9kvk1p8NDvJz9ui+cv4ONffKTcHdSpUaA+tUJqP8B7pzxV0rfeabqqp+qPA0e/cs+m6P1TsrfBpW1MMP32Xbf2myZ1fBx6Tf1Sb+A9RGP6daXv1fz0+D5dY/JlcvvrPSog9IGa1T4AT2ugdXUs6fg0d3ySxLYGT2Acp29iTYm41xj2RCy6yz6nkzeDleDmrYlFJQhgzbEmzHlYJWAYMte2WopR1DKdxBnj9MatvRy9PL0uni6dvEc57giCRJWVqa6m4ycT5gRFsk9npjVhamXo4R+kp0I/Z9U+6eTuKDoxV1KsOkMMGebZXKt9Tpi1LsYnWIdZscRFRZjI+UxVFmaos2uJmqCaTFgyFZIwiVNZDAyms1Ul5TLS7Zpp9swzeDWgmyztnqMFRSzcB1cyeoTPYU0LgVC4Xr2Nna7PKIE9fZ6VtaK7NOm+OvYFIkniSXBMpXWpdZPApZXZZHaJ1aSnhquKj9IX+bX756BBOENZ6fVRuD6qH5kYuta9Vrcn10PxzujKuCwmQddku6O8ojAs4K62D0S577f8cYNah6Jc99v+ZNasNxaM9jugQgJw11pHotz32/5kIa0r6Lc99v8AmQ1obj0Z7D9O6Lq11QUyuUYthjgHIx3/AHmc+z1Scuz1jRycAYQ1XQDqBOAMzaNaV9Guf8v+ZL8aV9Guf8v+ZJWOqxYk+h0RsujXppdBK6iWJqtWq02uKjEEtXbaXcMABBhcYA6p3KFslNQtNFRR0KihV7hOT40r6Ncf5f8AMk8aV9GuO+3/ADJuNlcVhNEHXY+6O1iTE4p1pX0a477f8yTxpHotx7Vv+OPWhuLSnsdrEmJxDrT/ALpce3b/AI5R1qPodf8AvLf8UNaG4aM9jt7MmJwvGpvQq/8Ae2/4pXjU/oNf+9t/xQ1obhoz2O4RKInCOtVXqsavrrUfvgHWuv6A3ruKYhrQ3Hoz2O/syis88darn0A/90n4YttbLr/Z49d4Py4a9e4aE9j0ZWAyzzD63XvVo+n67xvhRmeprbpDqsrcdtzUP2UxFr17hoT2PVsJh0joynXXZqLnHQw3OvYZ5p9bNJ9VpaDtqVz8JnbWvSno9mPXcGZd9bWGxqixCtL6BqUMt59P66jzf4h1dvROK87Y1m0ifOpW2OsAVfjOPclmZiVVCSTsICFXkJw2KGcwZeKkvqMlQzLUmqoJlqCYQ8GcmSWRJNCwFTaaabcpkpnsmmmYmNGtH5TTTblMlP1TTTmGbNaNymlG5TJTM0p6phmkaEblHKeUSkcp7JnJoap5QweUFP1ujF/W6LIwhL38JAP1iEBDIYIMy8S8QgP1iAA7Jl4PKEAf0JYEAAweUhBh4kxDIYF7J5Sb+UPEoiAAHMEkwyIJ7YZDAsk8YBJ4w2gMYZAW2eMU2eMY0SxhkAHY8Yh3b6x7zGPM7mayZAeq3EzJVJPXG1DM1SbRliauZkqTRUmWoZpGWKMkEyTZkqnNVMypImNGmkZrpGSSYZo005opy5JM2hymaKckkyaGqY0SSRDDENZJIAGsKSSIZBLEkkYAiWZUkQyoBkkgAMFjKkgIEmLJlSQELYxTmSSMRnqGZnMuSaQmZqhmWoZck2jDM1WZnkklEZYgy5JJoyf/2Q=="/>
          <p:cNvSpPr>
            <a:spLocks noChangeAspect="1" noChangeArrowheads="1"/>
          </p:cNvSpPr>
          <p:nvPr/>
        </p:nvSpPr>
        <p:spPr bwMode="auto">
          <a:xfrm>
            <a:off x="63500" y="-893763"/>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9706" name="Picture 10" descr="http://t3.gstatic.com/images?q=tbn:ANd9GcQc8awx0jkoMJFzJOvHXZnztSMbbvXmT9j-JIqk6Lz6r8FcVXpu"/>
          <p:cNvPicPr>
            <a:picLocks noChangeAspect="1" noChangeArrowheads="1"/>
          </p:cNvPicPr>
          <p:nvPr/>
        </p:nvPicPr>
        <p:blipFill>
          <a:blip r:embed="rId3" cstate="print"/>
          <a:srcRect/>
          <a:stretch>
            <a:fillRect/>
          </a:stretch>
        </p:blipFill>
        <p:spPr bwMode="auto">
          <a:xfrm>
            <a:off x="3124200" y="304800"/>
            <a:ext cx="2619375" cy="2133600"/>
          </a:xfrm>
          <a:prstGeom prst="rect">
            <a:avLst/>
          </a:prstGeom>
          <a:noFill/>
        </p:spPr>
      </p:pic>
      <p:sp>
        <p:nvSpPr>
          <p:cNvPr id="29712" name="AutoShape 16" descr="data:image/jpeg;base64,/9j/4AAQSkZJRgABAQAAAQABAAD/2wCEAAkGBhAQEBAQEA8PDw8QDw8PDw8NDw8NDA8PFRAVFBQQEhIXHCYeFxkjGRQUHy8gIycpLiwsFR4yNTIqNSYrLCkBCQoKDgwOFA8PFywfFxwpLCkpKSwpKSwpLCopKSwpLSwsNCkpKSkpKSw1LCwpLCksLS4sKSwsKSkqKSkpKSksKf/AABEIALgBEgMBIgACEQEDEQH/xAAbAAACAwEBAQAAAAAAAAAAAAACAwAEBQEGB//EADgQAAICAgADBgMFBwQDAAAAAAECAAMEEQUSIQYTMUFRYSJxgRQykbHBI0JScqHR8GKisuEWM2P/xAAYAQADAQEAAAAAAAAAAAAAAAAAAQMCBP/EACIRAQEAAgICAwADAQAAAAAAAAABAhEDIRIxEzJBUWGxBP/aAAwDAQACEQMRAD8At1rLFYgVrLCLOetDRY5VgoktJXJZZSACrGqIa1CNWmTucMsCMVYYqhiuZ84AAQlEPu4YqMPOAsCdAh90Z3uzF5QA5Z3UM1mQJ7Q8oQNSahlZzUNwB1OEQ5zUe4AQTDMkZgMEw5xhGCzBIjNQCIAswCI4iLYbjBDCA4jmEWRGFd1iGEtOIhxNQKjiV3Eu2LKriUlCo6xDrLbLEOJWEq8s7D5ZJs2+ixyrArlhFnNaQ6xLKCJUS0onPyGJRGqIKiMAkKHQISiYXZjOsvbLsZiaftDV0KQNKqDRIPuZe7Q8TONjW3KAWUAID4F2YKu/bZjuF8vH9DRAhiYPCcfOqYNk5FV1LVs9nwCtqXABAQj7y+Pj6SlZ24dVF5w7PsTP3aXh07xiSQGFXodHzmvhtup2HrJ2YOV21xKr2otZ0ZCgZihNYLKDosN61sb2JutYACxICgFiSegAGyd+mpPLDLHW4BTu55qzt9hBbCthLIjsget61uKj7tbEaPXUTwjtcK8TGszrCLMhreVhX8PIH0C3KOg0R1m/hz1vQer3JBVwQCCCCAQQdggjYIM89xXtQ6rkNjUrb9jsK5Qtbuhyd2WLVN5kHoQfTwmMcMsrqB6OTUyuzvF7cmrvLcZ8ckKy8zB0sVl2GQ9Dr5jzH01YZS43VCcg9B+Er5rBQOgGyfylkTD7TXle6A8y5/4/3jw3aJ2vqdjc4YON91fkIxpcAIgkQ4JgAGLYRpEAxgoiLYRzRTRglhEsI9hFWCOBWeV7BLNgiHEpDVXldxLTiV2ErCJ5ZJ2SbD0CLLCCLrEcgnNSGgltRKyiW1EhyGNRF5qv3VndjdnI3Js6HNrp1+caohrI71QzezHDGx8Wqp9c4BL6/jYkn8/6S1xfhi5NFlDHQsXWx4qw6q30IEXwbiy5K2Mqsoruen4taYodFhryl669a1Z3IVEUszHwAA2THlcvPf6GDwwcQPLj5FNBpVGrtyBYS1ycvKCqjqG9dyj/AOFXq+Kn2nvsXHvVhS6ivkrBLbJH3zvp9fKavDu19Nzond5FQt2KLLqilVx1vSNvx+c3A43rY3retjm166lbnnjfWg8PmcByPsuXzVE35ucobk07Lj96OUkjwXQ39RPZZOEr0vTshXrarY8QCvLuPDjetjm1vW/i14b16QpPLluWg+f8U7N8QtpxcWyuh6KLa07yh2FrV/dLsG6KAu/rqaPaXh7pfjvViNk1Ji341VSAFKrHHKrNvoF5em/aek4rxFMamy+zfJWvNoa5mO9BRvzJIH1jse7nRHAKh0VwG1zAMAdH36ynzZ6l11NhV4HgtRjUUueZq6kRiOo2B117f2nl87hV9XD8xCha/MzH0tf7QhLbVAJI8Byqflue2lHJ4xSmPZkhw9VaOxaplbm5dgqDvW9jXzk8c7vqe6FqioIqoPBVVRr0UAD8ocDHuDorjenVXAYabTAEbHkesOTvsOzznaZt3UL/AKSfxcD9J6Oed4yObLqHoi/8mM3x/Y57ayDQHynZ2caWIJgmFOGABAaMIgRmWwi2jDAaMFPEtHPFPHArOIiwSxZ1iHlIFewSu4lh4h5SAqcndSTZPRIJYSKQRqzmpGKJaQSuglpRIchiWVuL5nc491v8FbMPnrp/XUtLBysNLUauxQ6ONMp8CJKWbmzUOyeF3WHSp+8y9459Wf4j+cscfwGvxb6V+9ZUyr/N4gfiJeRAAABoAaA9BDhct5eRPNcP49i5FdFDjWSpQDHZX56r6l6MdDoAR4+HWePsNDVY+rLBxS7KC3295YttP7QqwPXQHUan1QY6c3PyLzkaL8o5yPTm8YpsCoksaqyzFWYmtOZmU7Uk66kEbEvjzzG71Q8HxjFF1nE8w2WKcIJRjMjlGFiAbJPn8R/3T3FD2tjKenftjg9fDvTX4kfzQ7+HVOj1tWhSw81i8oAdtg8za8TsDr7SyJjPlmUnXoPlbYT5FmNQ54gtt9wXO+1c32fmG20nuAramlw3iTNkJauRYcm3OahsIMe6rw02umTy0Bvm/wC59CiK8GpXaxaq1sf71ioosb5sBsyl/wCnc1YFbj+Y1OLkWqGZ0qcoFBLc5Gl6fMj8J4jiPBspKsHh9dtfJfUrPS6cpWyv9rY7uBvlLNrX+mfRplvwljmrlF15ExmoVNHmDs/MWB8Na6THFyzHfX9ha4Yb+7H2gUi3Z2McuauXy1zddy1OTshbu7Donnsobz/5a0/In9Z6ETATrm3H+FVH+1ZTi9041TOSGcJlScMhkgwNwwGhmAYwBotocW8AWYlzGvFPNQEvEPHNENNw1d4h494l5WEVuSTUk0HpKxHoIpI5JzVkwSykrpLKSPIY1mbxzi7Y5x1RVdr8hKdNvop3zMNeYmksyOKcOsszMJwu6aTc7tsdH5dL0k8Nb7NuieXsyc3Kyb0xr0xqcVhXtqltNtutkEHy/wA6z1E8xb9pwsi96sV8rHyWFuqSBbVdrTAjzB6Ga4vd/n8JZv7TtVgLk2py3spRadEc2RzFQoB662N/KDjdq9cNGbYpZ1UrYta6AtDlOoJ6Dm1v03KeT2fyuIPTfkO2EKlY11VHnuS3n+Gwk9N8oHuCJWs7J5KY2RjAtcl2dSwYuOY0EqbLGHkdjr8ty0x4td3vfYa3ZrtHbk2d3bWikYmPkFqy2ua3ry6PlrR/GWO1vF7cahWoCtfZdVTUrDYLMeo159AR9ZR7M9mmwsvL5QTiulXcu7BnBBJNYHoNnqfb3g9scLMe7DfFqFvcPZawYoE5/gAB5jrw5tfWZ8cLyzX1CzjdsEFd7ZNT412Moa6hiGJDdENbfvBjoD5/WN4F2qTJYVtVbj2lO9RLhrvK/Nq20OYfSYHEuz+W6vmXoLLjfjMcSg8wGLUxJqB/ebZ35+HvNTEyrc3Lou+zXY9GMLm58le7tsexOXkVfQeJmssOPVs/30Gtx/in2bGuvADNWm0Vt8rOSFVTry2RPO9oxxBGqavN7v7TfTTXjrTWRWWTbbsI2wBB8psdqMCy9KK0XmU5eO13UDVKsWYnflsCL4pQ9mfg/AxqpXIvd9fAH5QiDfr13J8dmOr+9he4RRfVURk5C3uCzGzkWpVTQ6HXjrqdn1l5WBGwdjWwR1BHruJzcUW1WVN0Wyt6yR4gMpXf9Z47sr2aza7kGRYwx8Nn7hA3wWswPxAD934j4/L1mZjM5llbqh7mYeCN5GU3/wBOX8On6TcAmNwvxvb1vs/oYuP9OL5nJJxpUnDOGScgbkBoRgmMAaLMNotoAtol41zEuZqGTZE2RrmJczcBDmIeOeJeVgLkk3JNE9MscgiUjq5zUjVlhJXWWEkeT0DFhiAIYnOYxOwRCERCEhnQIq7JCx+zk2OcJmbZxXr018iCN/WSvio3o/CfeO42NXjyjSki67N9RDmWHZySSBuySRbXKPOA0ekxeED9mT/FZY3+4zXS9SNggzJ4N/6U9wT+J3Lcf6Fwwdx3l5AEa9/WKsTUqQZwmdgkwNyA0IxbGMBJi2MNjFMYGBzENGsYgmahluYhzG2RDmUgKYxDGNsMS8pCBuSc3JNB6lI5ZXSPrnMyassIZXEMCTzmwtCEDK6w9SXxmeGHrCDj1iRCEPjhGW3AKT+EyGyPHZ85YzbfKZt+j5CPGarp44RmWfjKfEskIiHxYa8+s7k9OsxM/IJIE6scfJe+nruz3FC+1IHT33NzvD7Tx/ZezT/MT1qmRz48ZXFnOx85/wAEmz6wZC2hv6zHjGS8rK5R4zLuffX/AKkyLebZPn4Si6nR6kTWMjrwxkjt+S+jyuytrqynRI95b4NlgqEH7oAmNbfyhvM+8LgFpNglvHpnlk09azbnC05OGScyGCTOkwTABYwGhkxZMYCxiiYbmKYxmW8S5jXPjK7mahlsYhzGOYh5SAtjEuYxolzKQBkg7kmyerrMcpldTHIZyMnpGiJEYpmaDRDUxYMITJmTu4KmBe3wn8Jk4zcrJ2xlZrxDuT3lezQEcdcilxK0aJ9p56xtmaXFr+nzmWjTs45qNX03+z1mnE9mrdJ4LhVnK4ntcW3YEhye3NyRa3KXE8nlXXmfylpm0N+XmZi5NvOSfLyHtJDjx3Vd8nr134en9oo5O/PY8J21Br+xlHJt5R/fxm8Zt1TSjxC7bEe/WafZpf2m/QTCLczFvUz0HZz7xnRlNYufkr1JM4ZNzhnKgkHchM4YBxotjDJijGYCYt4RMWxjMpzEOY55XsM3AUxiHMa5iHMpDA5iHMYxiLDKQnOeSL5p2bD1lZj1lVDLCGclYPUxqmIWGrTFM4NDUxSmd3Mg/cqZdvlH8+huZ9r7iqnHN1XteVL7OktOZQzD0M1jHVGFxF9mVQYzKb4opTO7GdCr+G/UT2HDbvhE8TS2p6LheSQOkhyxHKbbObkb+AeHi36CUXgd9/cn3izdOfSmOOoG4zE4jZ5TWyLekw73206OOC0uqeh4D0Mwqlm5wZuupvk9I5PThpwwUPSd3ORFDBkM4TGAtFMYbGLeBgYxbwyYpjNQFuZWsMc5lewzeJksYljGMYljKQFMYlzGOYhzKQF7kgyTYetQyykp1mMfKVBtjr85yVnW10uANk6HvKl3F619deoHSYefxfmPoB4D9ZntngAzU47VseLrt7Gjilb/AHWEtrZPm1OYVbYPnPV8L4pzgbiz49FlhptZV3lKL3QbrdmVXPWR0thjqHtbKGc3wmMtfUq5lnwymM7b0xLfGCsO5YsGdc9FT6zPTY9PKoUeOtt85h8Ix+ewei9T+k9FrW/Wc/Le9HjFe9iOh84gbG/nGb+p9D5QMgjR8Pp4yUaqrbfvftM4DcbY+kJ8yTEoZ1YzSWSxWZrcM6GZNc0+GnrMZ+kq9NS3SEWlap+k61s5kjS8haIDwg8YExi2ndwXgANFOYbNEuZqAt2lawx1hldzKQy3iHMYxiHM3AW5ldzG2GIcysIO5IHNJNBu5PEOXovjM228t1J3FWW7JMRbbJTFfHHReRdqUXyJzKug1UnxMvjjqN7Ghm7wGwl9eWtzEIm72cTqzeg1J8n1HtvHr5xTDr4wmgIo34TiUhWUOkzci3prz3NPImQw3Yo9SJXAK+aNHUrblviY00Vw+nnsVfLez8hOidTaceh4Pj8lQ34t1P6S2TIshE4bd3avopm/wynktuWrzM+99bm8YVZt77IHkJ1DAJ2xnQZ166SqwjzSwXmQGhDNZeg6e/nMWbZ09TVk6gnI2fGeV70n999/zGEmYyn7x+pmPjZ8HrVvhC6YmPmbG/xlyq+YuOmLGqrzhOomt4fNuYZccxDtGM0Q5jkBbtK9hjXMruZWADmIdoywxDmbgLcyu5jHaIdpWQB3JF7nZoHFpVveSSZi8J4fVz2gHqPGXcujXhJJDK9j9U2E9DwBdV79TJJMcv1bjTnJJJyNk3GZVZ3cvznZJXAUri/jLHAKehf16D5TkkpndYMYNtTOu07JORWqN7zMyrvGSSX44VUkMag3JJOjJKe1wVgDwi+6316SSSKhF6ale1+m52SWxYyX8LYUe/WXqn6ySSeaNaWPZLBaSSQrFLdol2kkjhEWGV2MkkpAS7SvY0kkpAru0Q5kklYCuaSSSaJ//9k="/>
          <p:cNvSpPr>
            <a:spLocks noChangeAspect="1" noChangeArrowheads="1"/>
          </p:cNvSpPr>
          <p:nvPr/>
        </p:nvSpPr>
        <p:spPr bwMode="auto">
          <a:xfrm>
            <a:off x="63500" y="-847725"/>
            <a:ext cx="2609850" cy="17526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714" name="AutoShape 18" descr="data:image/jpeg;base64,/9j/4AAQSkZJRgABAQAAAQABAAD/2wCEAAkGBhAQEBAQEA8PDw8QDw8PDw8NDw8NDA8PFRAVFBQQEhIXHCYeFxkjGRQUHy8gIycpLiwsFR4yNTIqNSYrLCkBCQoKDgwOFA8PFywfFxwpLCkpKSwpKSwpLCopKSwpLSwsNCkpKSkpKSw1LCwpLCksLS4sKSwsKSkqKSkpKSksKf/AABEIALgBEgMBIgACEQEDEQH/xAAbAAACAwEBAQAAAAAAAAAAAAACAwAEBQEGB//EADgQAAICAgADBgMFBwQDAAAAAAECAAMEEQUSIQYTMUFRYSJxgRQykbHBI0JScqHR8GKisuEWM2P/xAAYAQADAQEAAAAAAAAAAAAAAAAAAQMCBP/EACIRAQEAAgICAwADAQAAAAAAAAABAhEDIRIxEzJBUWGxBP/aAAwDAQACEQMRAD8At1rLFYgVrLCLOetDRY5VgoktJXJZZSACrGqIa1CNWmTucMsCMVYYqhiuZ84AAQlEPu4YqMPOAsCdAh90Z3uzF5QA5Z3UM1mQJ7Q8oQNSahlZzUNwB1OEQ5zUe4AQTDMkZgMEw5xhGCzBIjNQCIAswCI4iLYbjBDCA4jmEWRGFd1iGEtOIhxNQKjiV3Eu2LKriUlCo6xDrLbLEOJWEq8s7D5ZJs2+ixyrArlhFnNaQ6xLKCJUS0onPyGJRGqIKiMAkKHQISiYXZjOsvbLsZiaftDV0KQNKqDRIPuZe7Q8TONjW3KAWUAID4F2YKu/bZjuF8vH9DRAhiYPCcfOqYNk5FV1LVs9nwCtqXABAQj7y+Pj6SlZ24dVF5w7PsTP3aXh07xiSQGFXodHzmvhtup2HrJ2YOV21xKr2otZ0ZCgZihNYLKDosN61sb2JutYACxICgFiSegAGyd+mpPLDLHW4BTu55qzt9hBbCthLIjsget61uKj7tbEaPXUTwjtcK8TGszrCLMhreVhX8PIH0C3KOg0R1m/hz1vQer3JBVwQCCCCAQQdggjYIM89xXtQ6rkNjUrb9jsK5Qtbuhyd2WLVN5kHoQfTwmMcMsrqB6OTUyuzvF7cmrvLcZ8ckKy8zB0sVl2GQ9Dr5jzH01YZS43VCcg9B+Er5rBQOgGyfylkTD7TXle6A8y5/4/3jw3aJ2vqdjc4YON91fkIxpcAIgkQ4JgAGLYRpEAxgoiLYRzRTRglhEsI9hFWCOBWeV7BLNgiHEpDVXldxLTiV2ErCJ5ZJ2SbD0CLLCCLrEcgnNSGgltRKyiW1EhyGNRF5qv3VndjdnI3Js6HNrp1+caohrI71QzezHDGx8Wqp9c4BL6/jYkn8/6S1xfhi5NFlDHQsXWx4qw6q30IEXwbiy5K2Mqsoruen4taYodFhryl669a1Z3IVEUszHwAA2THlcvPf6GDwwcQPLj5FNBpVGrtyBYS1ycvKCqjqG9dyj/AOFXq+Kn2nvsXHvVhS6ivkrBLbJH3zvp9fKavDu19Nzond5FQt2KLLqilVx1vSNvx+c3A43rY3retjm166lbnnjfWg8PmcByPsuXzVE35ucobk07Lj96OUkjwXQ39RPZZOEr0vTshXrarY8QCvLuPDjetjm1vW/i14b16QpPLluWg+f8U7N8QtpxcWyuh6KLa07yh2FrV/dLsG6KAu/rqaPaXh7pfjvViNk1Ji341VSAFKrHHKrNvoF5em/aek4rxFMamy+zfJWvNoa5mO9BRvzJIH1jse7nRHAKh0VwG1zAMAdH36ynzZ6l11NhV4HgtRjUUueZq6kRiOo2B117f2nl87hV9XD8xCha/MzH0tf7QhLbVAJI8Byqflue2lHJ4xSmPZkhw9VaOxaplbm5dgqDvW9jXzk8c7vqe6FqioIqoPBVVRr0UAD8ocDHuDorjenVXAYabTAEbHkesOTvsOzznaZt3UL/AKSfxcD9J6Oed4yObLqHoi/8mM3x/Y57ayDQHynZ2caWIJgmFOGABAaMIgRmWwi2jDAaMFPEtHPFPHArOIiwSxZ1iHlIFewSu4lh4h5SAqcndSTZPRIJYSKQRqzmpGKJaQSuglpRIchiWVuL5nc491v8FbMPnrp/XUtLBysNLUauxQ6ONMp8CJKWbmzUOyeF3WHSp+8y9459Wf4j+cscfwGvxb6V+9ZUyr/N4gfiJeRAAABoAaA9BDhct5eRPNcP49i5FdFDjWSpQDHZX56r6l6MdDoAR4+HWePsNDVY+rLBxS7KC3295YttP7QqwPXQHUan1QY6c3PyLzkaL8o5yPTm8YpsCoksaqyzFWYmtOZmU7Uk66kEbEvjzzG71Q8HxjFF1nE8w2WKcIJRjMjlGFiAbJPn8R/3T3FD2tjKenftjg9fDvTX4kfzQ7+HVOj1tWhSw81i8oAdtg8za8TsDr7SyJjPlmUnXoPlbYT5FmNQ54gtt9wXO+1c32fmG20nuAramlw3iTNkJauRYcm3OahsIMe6rw02umTy0Bvm/wC59CiK8GpXaxaq1sf71ioosb5sBsyl/wCnc1YFbj+Y1OLkWqGZ0qcoFBLc5Gl6fMj8J4jiPBspKsHh9dtfJfUrPS6cpWyv9rY7uBvlLNrX+mfRplvwljmrlF15ExmoVNHmDs/MWB8Na6THFyzHfX9ha4Yb+7H2gUi3Z2McuauXy1zddy1OTshbu7Donnsobz/5a0/In9Z6ETATrm3H+FVH+1ZTi9041TOSGcJlScMhkgwNwwGhmAYwBotocW8AWYlzGvFPNQEvEPHNENNw1d4h494l5WEVuSTUk0HpKxHoIpI5JzVkwSykrpLKSPIY1mbxzi7Y5x1RVdr8hKdNvop3zMNeYmksyOKcOsszMJwu6aTc7tsdH5dL0k8Nb7NuieXsyc3Kyb0xr0xqcVhXtqltNtutkEHy/wA6z1E8xb9pwsi96sV8rHyWFuqSBbVdrTAjzB6Ga4vd/n8JZv7TtVgLk2py3spRadEc2RzFQoB662N/KDjdq9cNGbYpZ1UrYta6AtDlOoJ6Dm1v03KeT2fyuIPTfkO2EKlY11VHnuS3n+Gwk9N8oHuCJWs7J5KY2RjAtcl2dSwYuOY0EqbLGHkdjr8ty0x4td3vfYa3ZrtHbk2d3bWikYmPkFqy2ua3ry6PlrR/GWO1vF7cahWoCtfZdVTUrDYLMeo159AR9ZR7M9mmwsvL5QTiulXcu7BnBBJNYHoNnqfb3g9scLMe7DfFqFvcPZawYoE5/gAB5jrw5tfWZ8cLyzX1CzjdsEFd7ZNT412Moa6hiGJDdENbfvBjoD5/WN4F2qTJYVtVbj2lO9RLhrvK/Nq20OYfSYHEuz+W6vmXoLLjfjMcSg8wGLUxJqB/ebZ35+HvNTEyrc3Lou+zXY9GMLm58le7tsexOXkVfQeJmssOPVs/30Gtx/in2bGuvADNWm0Vt8rOSFVTry2RPO9oxxBGqavN7v7TfTTXjrTWRWWTbbsI2wBB8psdqMCy9KK0XmU5eO13UDVKsWYnflsCL4pQ9mfg/AxqpXIvd9fAH5QiDfr13J8dmOr+9he4RRfVURk5C3uCzGzkWpVTQ6HXjrqdn1l5WBGwdjWwR1BHruJzcUW1WVN0Wyt6yR4gMpXf9Z47sr2aza7kGRYwx8Nn7hA3wWswPxAD934j4/L1mZjM5llbqh7mYeCN5GU3/wBOX8On6TcAmNwvxvb1vs/oYuP9OL5nJJxpUnDOGScgbkBoRgmMAaLMNotoAtol41zEuZqGTZE2RrmJczcBDmIeOeJeVgLkk3JNE9MscgiUjq5zUjVlhJXWWEkeT0DFhiAIYnOYxOwRCERCEhnQIq7JCx+zk2OcJmbZxXr018iCN/WSvio3o/CfeO42NXjyjSki67N9RDmWHZySSBuySRbXKPOA0ekxeED9mT/FZY3+4zXS9SNggzJ4N/6U9wT+J3Lcf6Fwwdx3l5AEa9/WKsTUqQZwmdgkwNyA0IxbGMBJi2MNjFMYGBzENGsYgmahluYhzG2RDmUgKYxDGNsMS8pCBuSc3JNB6lI5ZXSPrnMyassIZXEMCTzmwtCEDK6w9SXxmeGHrCDj1iRCEPjhGW3AKT+EyGyPHZ85YzbfKZt+j5CPGarp44RmWfjKfEskIiHxYa8+s7k9OsxM/IJIE6scfJe+nruz3FC+1IHT33NzvD7Tx/ZezT/MT1qmRz48ZXFnOx85/wAEmz6wZC2hv6zHjGS8rK5R4zLuffX/AKkyLebZPn4Si6nR6kTWMjrwxkjt+S+jyuytrqynRI95b4NlgqEH7oAmNbfyhvM+8LgFpNglvHpnlk09azbnC05OGScyGCTOkwTABYwGhkxZMYCxiiYbmKYxmW8S5jXPjK7mahlsYhzGOYh5SAtjEuYxolzKQBkg7kmyerrMcpldTHIZyMnpGiJEYpmaDRDUxYMITJmTu4KmBe3wn8Jk4zcrJ2xlZrxDuT3lezQEcdcilxK0aJ9p56xtmaXFr+nzmWjTs45qNX03+z1mnE9mrdJ4LhVnK4ntcW3YEhye3NyRa3KXE8nlXXmfylpm0N+XmZi5NvOSfLyHtJDjx3Vd8nr134en9oo5O/PY8J21Br+xlHJt5R/fxm8Zt1TSjxC7bEe/WafZpf2m/QTCLczFvUz0HZz7xnRlNYufkr1JM4ZNzhnKgkHchM4YBxotjDJijGYCYt4RMWxjMpzEOY55XsM3AUxiHMa5iHMpDA5iHMYxiLDKQnOeSL5p2bD1lZj1lVDLCGclYPUxqmIWGrTFM4NDUxSmd3Mg/cqZdvlH8+huZ9r7iqnHN1XteVL7OktOZQzD0M1jHVGFxF9mVQYzKb4opTO7GdCr+G/UT2HDbvhE8TS2p6LheSQOkhyxHKbbObkb+AeHi36CUXgd9/cn3izdOfSmOOoG4zE4jZ5TWyLekw73206OOC0uqeh4D0Mwqlm5wZuupvk9I5PThpwwUPSd3ORFDBkM4TGAtFMYbGLeBgYxbwyYpjNQFuZWsMc5lewzeJksYljGMYljKQFMYlzGOYhzKQF7kgyTYetQyykp1mMfKVBtjr85yVnW10uANk6HvKl3F619deoHSYefxfmPoB4D9ZntngAzU47VseLrt7Gjilb/AHWEtrZPm1OYVbYPnPV8L4pzgbiz49FlhptZV3lKL3QbrdmVXPWR0thjqHtbKGc3wmMtfUq5lnwymM7b0xLfGCsO5YsGdc9FT6zPTY9PKoUeOtt85h8Ix+ewei9T+k9FrW/Wc/Le9HjFe9iOh84gbG/nGb+p9D5QMgjR8Pp4yUaqrbfvftM4DcbY+kJ8yTEoZ1YzSWSxWZrcM6GZNc0+GnrMZ+kq9NS3SEWlap+k61s5kjS8haIDwg8YExi2ndwXgANFOYbNEuZqAt2lawx1hldzKQy3iHMYxiHM3AW5ldzG2GIcysIO5IHNJNBu5PEOXovjM228t1J3FWW7JMRbbJTFfHHReRdqUXyJzKug1UnxMvjjqN7Ghm7wGwl9eWtzEIm72cTqzeg1J8n1HtvHr5xTDr4wmgIo34TiUhWUOkzci3prz3NPImQw3Yo9SJXAK+aNHUrblviY00Vw+nnsVfLez8hOidTaceh4Pj8lQ34t1P6S2TIshE4bd3avopm/wynktuWrzM+99bm8YVZt77IHkJ1DAJ2xnQZ166SqwjzSwXmQGhDNZeg6e/nMWbZ09TVk6gnI2fGeV70n999/zGEmYyn7x+pmPjZ8HrVvhC6YmPmbG/xlyq+YuOmLGqrzhOomt4fNuYZccxDtGM0Q5jkBbtK9hjXMruZWADmIdoywxDmbgLcyu5jHaIdpWQB3JF7nZoHFpVveSSZi8J4fVz2gHqPGXcujXhJJDK9j9U2E9DwBdV79TJJMcv1bjTnJJJyNk3GZVZ3cvznZJXAUri/jLHAKehf16D5TkkpndYMYNtTOu07JORWqN7zMyrvGSSX44VUkMag3JJOjJKe1wVgDwi+6316SSSKhF6ale1+m52SWxYyX8LYUe/WXqn6ySSeaNaWPZLBaSSQrFLdol2kkjhEWGV2MkkpAS7SvY0kkpAru0Q5kklYCuaSSSaJ//9k="/>
          <p:cNvSpPr>
            <a:spLocks noChangeAspect="1" noChangeArrowheads="1"/>
          </p:cNvSpPr>
          <p:nvPr/>
        </p:nvSpPr>
        <p:spPr bwMode="auto">
          <a:xfrm>
            <a:off x="63500" y="-847725"/>
            <a:ext cx="2609850" cy="17526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9366382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rPr>
              <a:t>Flashback:</a:t>
            </a:r>
            <a:endParaRPr lang="en-US" dirty="0">
              <a:solidFill>
                <a:srgbClr val="7030A0"/>
              </a:solidFill>
            </a:endParaRPr>
          </a:p>
        </p:txBody>
      </p:sp>
      <p:sp>
        <p:nvSpPr>
          <p:cNvPr id="3" name="Content Placeholder 2"/>
          <p:cNvSpPr>
            <a:spLocks noGrp="1"/>
          </p:cNvSpPr>
          <p:nvPr>
            <p:ph idx="1"/>
          </p:nvPr>
        </p:nvSpPr>
        <p:spPr>
          <a:solidFill>
            <a:schemeClr val="accent4">
              <a:lumMod val="20000"/>
              <a:lumOff val="80000"/>
            </a:schemeClr>
          </a:solidFill>
        </p:spPr>
        <p:txBody>
          <a:bodyPr/>
          <a:lstStyle/>
          <a:p>
            <a:r>
              <a:rPr lang="en-US" dirty="0" smtClean="0"/>
              <a:t>Scene in a movie, play, short story, novel, or narrative poem that </a:t>
            </a:r>
            <a:r>
              <a:rPr lang="en-US" b="1" dirty="0" smtClean="0"/>
              <a:t>interrupts the present action of the plot to flash backward and tell what happened at an earlier time</a:t>
            </a:r>
            <a:r>
              <a:rPr lang="en-US" dirty="0" smtClean="0"/>
              <a:t>.</a:t>
            </a:r>
          </a:p>
          <a:p>
            <a:r>
              <a:rPr lang="en-US" sz="2000" dirty="0" smtClean="0"/>
              <a:t>Much of the </a:t>
            </a:r>
            <a:r>
              <a:rPr lang="en-US" sz="2000" i="1" dirty="0" smtClean="0"/>
              <a:t>Odyssey</a:t>
            </a:r>
            <a:r>
              <a:rPr lang="en-US" sz="2000" dirty="0" smtClean="0"/>
              <a:t> is told in the form of flashback, as Odysseus describes his previous adventures to the Phaeacian court of King Alcinous.</a:t>
            </a:r>
            <a:endParaRPr lang="en-US" sz="2000" dirty="0"/>
          </a:p>
        </p:txBody>
      </p:sp>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145351"/>
            <a:ext cx="1558635" cy="1531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152400"/>
            <a:ext cx="154305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63800" y="4343400"/>
            <a:ext cx="4362450" cy="2242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24098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foreshadowing</a:t>
            </a:r>
            <a:endParaRPr lang="en-US" dirty="0"/>
          </a:p>
        </p:txBody>
      </p:sp>
      <p:sp>
        <p:nvSpPr>
          <p:cNvPr id="3" name="Content Placeholder 2"/>
          <p:cNvSpPr>
            <a:spLocks noGrp="1"/>
          </p:cNvSpPr>
          <p:nvPr>
            <p:ph idx="1"/>
          </p:nvPr>
        </p:nvSpPr>
        <p:spPr>
          <a:solidFill>
            <a:schemeClr val="bg2"/>
          </a:solidFill>
        </p:spPr>
        <p:txBody>
          <a:bodyPr>
            <a:normAutofit lnSpcReduction="10000"/>
          </a:bodyPr>
          <a:lstStyle/>
          <a:p>
            <a:r>
              <a:rPr lang="en-US" dirty="0" smtClean="0"/>
              <a:t>The use of </a:t>
            </a:r>
            <a:r>
              <a:rPr lang="en-US" b="1" dirty="0" smtClean="0"/>
              <a:t>clues to hint </a:t>
            </a:r>
            <a:r>
              <a:rPr lang="en-US" dirty="0" smtClean="0"/>
              <a:t>at events that will occur later in a plot. </a:t>
            </a:r>
          </a:p>
          <a:p>
            <a:pPr lvl="1"/>
            <a:r>
              <a:rPr lang="en-US" dirty="0" smtClean="0"/>
              <a:t>Used to build suspense and, sometimes, anxiety in the reader or viewer.</a:t>
            </a:r>
          </a:p>
          <a:p>
            <a:pPr lvl="1"/>
            <a:r>
              <a:rPr lang="en-US" dirty="0" smtClean="0"/>
              <a:t>In “The Cask of Amontillado” when Montresor produces a</a:t>
            </a:r>
            <a:r>
              <a:rPr lang="en-US" b="1" dirty="0" smtClean="0"/>
              <a:t> trowel </a:t>
            </a:r>
            <a:r>
              <a:rPr lang="en-US" dirty="0" smtClean="0"/>
              <a:t>from beneath his cloak, Poe is foreshadowing the means Montresor will use to murder his enemy.  When later he begins to build a wall around Fortunato, we remember the trowel.</a:t>
            </a:r>
            <a:endParaRPr lang="en-US" dirty="0"/>
          </a:p>
        </p:txBody>
      </p:sp>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71077" y="5105400"/>
            <a:ext cx="1538287" cy="153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76200"/>
            <a:ext cx="1190625"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40152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lstStyle/>
          <a:p>
            <a:r>
              <a:rPr lang="en-US" dirty="0" smtClean="0"/>
              <a:t>Genre:</a:t>
            </a:r>
            <a:endParaRPr lang="en-US" dirty="0"/>
          </a:p>
        </p:txBody>
      </p:sp>
      <p:sp>
        <p:nvSpPr>
          <p:cNvPr id="3" name="Content Placeholder 2"/>
          <p:cNvSpPr>
            <a:spLocks noGrp="1"/>
          </p:cNvSpPr>
          <p:nvPr>
            <p:ph idx="1"/>
          </p:nvPr>
        </p:nvSpPr>
        <p:spPr>
          <a:solidFill>
            <a:schemeClr val="bg2">
              <a:lumMod val="90000"/>
            </a:schemeClr>
          </a:solidFill>
        </p:spPr>
        <p:txBody>
          <a:bodyPr/>
          <a:lstStyle/>
          <a:p>
            <a:r>
              <a:rPr lang="en-US" dirty="0" smtClean="0"/>
              <a:t>The category in which a work of literature is classified.</a:t>
            </a:r>
          </a:p>
          <a:p>
            <a:pPr lvl="1"/>
            <a:r>
              <a:rPr lang="en-US" u="sng" dirty="0" smtClean="0"/>
              <a:t>Five major </a:t>
            </a:r>
            <a:r>
              <a:rPr lang="en-US" dirty="0" smtClean="0"/>
              <a:t>genres in literature are:</a:t>
            </a:r>
          </a:p>
          <a:p>
            <a:pPr lvl="2"/>
            <a:r>
              <a:rPr lang="en-US" dirty="0" smtClean="0"/>
              <a:t>Nonfiction</a:t>
            </a:r>
          </a:p>
          <a:p>
            <a:pPr lvl="2"/>
            <a:r>
              <a:rPr lang="en-US" dirty="0" smtClean="0"/>
              <a:t>Fiction</a:t>
            </a:r>
          </a:p>
          <a:p>
            <a:pPr lvl="2"/>
            <a:r>
              <a:rPr lang="en-US" dirty="0" smtClean="0"/>
              <a:t>Poetry</a:t>
            </a:r>
          </a:p>
          <a:p>
            <a:pPr lvl="2"/>
            <a:r>
              <a:rPr lang="en-US" dirty="0" smtClean="0"/>
              <a:t>Drama</a:t>
            </a:r>
          </a:p>
          <a:p>
            <a:pPr lvl="2"/>
            <a:r>
              <a:rPr lang="en-US" dirty="0" smtClean="0"/>
              <a:t>Myth</a:t>
            </a:r>
          </a:p>
          <a:p>
            <a:pPr marL="914400" lvl="2" indent="0">
              <a:buNone/>
            </a:pPr>
            <a:endParaRPr lang="en-US" dirty="0"/>
          </a:p>
        </p:txBody>
      </p:sp>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3200400"/>
            <a:ext cx="3352800"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42964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3399"/>
          </a:solidFill>
        </p:spPr>
        <p:txBody>
          <a:bodyPr>
            <a:normAutofit fontScale="90000"/>
          </a:bodyPr>
          <a:lstStyle/>
          <a:p>
            <a:r>
              <a:rPr lang="en-US" dirty="0" smtClean="0"/>
              <a:t/>
            </a:r>
            <a:br>
              <a:rPr lang="en-US" dirty="0" smtClean="0"/>
            </a:br>
            <a:r>
              <a:rPr lang="en-US" dirty="0" smtClean="0"/>
              <a:t>Genres</a:t>
            </a: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solidFill>
                  <a:srgbClr val="FF0000"/>
                </a:solidFill>
              </a:rPr>
              <a:t>Autobiography</a:t>
            </a:r>
            <a:r>
              <a:rPr lang="en-US" dirty="0" smtClean="0"/>
              <a:t>-a history of a person's life written or told by that person.</a:t>
            </a:r>
          </a:p>
          <a:p>
            <a:r>
              <a:rPr lang="en-US" b="1" dirty="0" smtClean="0">
                <a:solidFill>
                  <a:schemeClr val="accent4"/>
                </a:solidFill>
              </a:rPr>
              <a:t>Biography-</a:t>
            </a:r>
            <a:r>
              <a:rPr lang="en-US" dirty="0" smtClean="0"/>
              <a:t>a written account of another person's life</a:t>
            </a:r>
            <a:endParaRPr lang="en-US" b="1" dirty="0" smtClean="0">
              <a:solidFill>
                <a:schemeClr val="accent4"/>
              </a:solidFill>
            </a:endParaRPr>
          </a:p>
          <a:p>
            <a:r>
              <a:rPr lang="en-US" b="1" dirty="0" smtClean="0">
                <a:solidFill>
                  <a:srgbClr val="FFC000"/>
                </a:solidFill>
              </a:rPr>
              <a:t>Drama-</a:t>
            </a:r>
            <a:r>
              <a:rPr lang="en-US" dirty="0" smtClean="0"/>
              <a:t>a composition in prose or verse presenting in dialogue especially one intended to be acted on the stage; a play.</a:t>
            </a:r>
            <a:endParaRPr lang="en-US" b="1" dirty="0" smtClean="0">
              <a:solidFill>
                <a:srgbClr val="FFC000"/>
              </a:solidFill>
            </a:endParaRPr>
          </a:p>
          <a:p>
            <a:r>
              <a:rPr lang="en-US" b="1" dirty="0" smtClean="0">
                <a:solidFill>
                  <a:srgbClr val="00B050"/>
                </a:solidFill>
              </a:rPr>
              <a:t>Epic poetry</a:t>
            </a:r>
            <a:r>
              <a:rPr lang="en-US" dirty="0" smtClean="0"/>
              <a:t>-poetry celebrating the deeds of some hero</a:t>
            </a:r>
          </a:p>
          <a:p>
            <a:r>
              <a:rPr lang="en-US" b="1" dirty="0" smtClean="0">
                <a:solidFill>
                  <a:srgbClr val="FF3399"/>
                </a:solidFill>
              </a:rPr>
              <a:t>Fiction-</a:t>
            </a:r>
            <a:r>
              <a:rPr lang="en-US" dirty="0" smtClean="0"/>
              <a:t>work of literature that is invented, or imagined; a made-up story </a:t>
            </a:r>
            <a:endParaRPr lang="en-US" b="1" dirty="0" smtClean="0">
              <a:solidFill>
                <a:srgbClr val="FF3399"/>
              </a:solidFill>
            </a:endParaRPr>
          </a:p>
          <a:p>
            <a:r>
              <a:rPr lang="en-US" b="1" dirty="0" smtClean="0">
                <a:solidFill>
                  <a:srgbClr val="0070C0"/>
                </a:solidFill>
              </a:rPr>
              <a:t>Non-fiction-</a:t>
            </a:r>
            <a:r>
              <a:rPr lang="en-US" dirty="0" smtClean="0"/>
              <a:t>literature dealing with or offering </a:t>
            </a:r>
            <a:r>
              <a:rPr lang="en-US" b="1" dirty="0" smtClean="0"/>
              <a:t>opinions</a:t>
            </a:r>
            <a:r>
              <a:rPr lang="en-US" dirty="0" smtClean="0"/>
              <a:t> or </a:t>
            </a:r>
            <a:r>
              <a:rPr lang="en-US" b="1" dirty="0" smtClean="0"/>
              <a:t>facts</a:t>
            </a:r>
            <a:r>
              <a:rPr lang="en-US" dirty="0" smtClean="0"/>
              <a:t> and reality, including biography, history, and the essay </a:t>
            </a:r>
            <a:endParaRPr lang="en-US" b="1" dirty="0" smtClean="0">
              <a:solidFill>
                <a:srgbClr val="0070C0"/>
              </a:solidFill>
            </a:endParaRPr>
          </a:p>
          <a:p>
            <a:r>
              <a:rPr lang="en-US" b="1" dirty="0" smtClean="0">
                <a:solidFill>
                  <a:srgbClr val="00B0F0"/>
                </a:solidFill>
              </a:rPr>
              <a:t>Sonnet- </a:t>
            </a:r>
            <a:r>
              <a:rPr lang="en-US" dirty="0" smtClean="0"/>
              <a:t>poem of 14-lines</a:t>
            </a:r>
            <a:endParaRPr lang="en-US" b="1" dirty="0">
              <a:solidFill>
                <a:srgbClr val="00B0F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normAutofit fontScale="90000"/>
          </a:bodyPr>
          <a:lstStyle/>
          <a:p>
            <a:r>
              <a:rPr lang="en-US" b="1" u="sng" dirty="0" smtClean="0"/>
              <a:t>Irony</a:t>
            </a:r>
            <a:r>
              <a:rPr lang="en-US" dirty="0" smtClean="0"/>
              <a:t>-contrast between expectation and reality!</a:t>
            </a:r>
            <a:endParaRPr lang="en-US" dirty="0"/>
          </a:p>
        </p:txBody>
      </p:sp>
      <p:sp>
        <p:nvSpPr>
          <p:cNvPr id="3" name="Content Placeholder 2"/>
          <p:cNvSpPr>
            <a:spLocks noGrp="1"/>
          </p:cNvSpPr>
          <p:nvPr>
            <p:ph idx="1"/>
          </p:nvPr>
        </p:nvSpPr>
        <p:spPr>
          <a:solidFill>
            <a:schemeClr val="accent5">
              <a:lumMod val="20000"/>
              <a:lumOff val="80000"/>
            </a:schemeClr>
          </a:solidFill>
        </p:spPr>
        <p:txBody>
          <a:bodyPr>
            <a:normAutofit lnSpcReduction="10000"/>
          </a:bodyPr>
          <a:lstStyle/>
          <a:p>
            <a:r>
              <a:rPr lang="en-US" dirty="0" smtClean="0">
                <a:solidFill>
                  <a:srgbClr val="FF3399"/>
                </a:solidFill>
              </a:rPr>
              <a:t>Dramatic:  </a:t>
            </a:r>
            <a:r>
              <a:rPr lang="en-US" dirty="0" smtClean="0"/>
              <a:t>audience/reader knows something that a character in a play/story does not.</a:t>
            </a:r>
          </a:p>
          <a:p>
            <a:pPr lvl="1"/>
            <a:r>
              <a:rPr lang="en-US" dirty="0" smtClean="0"/>
              <a:t>We know Juliet is alive, Romeo does not!</a:t>
            </a:r>
          </a:p>
          <a:p>
            <a:r>
              <a:rPr lang="en-US" dirty="0" smtClean="0">
                <a:solidFill>
                  <a:srgbClr val="00B050"/>
                </a:solidFill>
              </a:rPr>
              <a:t>Verbal: </a:t>
            </a:r>
            <a:r>
              <a:rPr lang="en-US" dirty="0" smtClean="0"/>
              <a:t>writer/speaker says one thing, but really means something different.</a:t>
            </a:r>
          </a:p>
          <a:p>
            <a:pPr lvl="1"/>
            <a:r>
              <a:rPr lang="en-US" dirty="0" err="1" smtClean="0"/>
              <a:t>Montresor</a:t>
            </a:r>
            <a:r>
              <a:rPr lang="en-US" dirty="0" smtClean="0"/>
              <a:t> says, “Your health is precious.”</a:t>
            </a:r>
          </a:p>
          <a:p>
            <a:r>
              <a:rPr lang="en-US" dirty="0" smtClean="0">
                <a:solidFill>
                  <a:srgbClr val="0070C0"/>
                </a:solidFill>
              </a:rPr>
              <a:t>Situational</a:t>
            </a:r>
            <a:r>
              <a:rPr lang="en-US" dirty="0" smtClean="0"/>
              <a:t>: contradiction between what we expect to happen and what really does take place. “The Necklace”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75000"/>
            </a:schemeClr>
          </a:solidFill>
        </p:spPr>
        <p:txBody>
          <a:bodyPr/>
          <a:lstStyle/>
          <a:p>
            <a:r>
              <a:rPr lang="en-US" dirty="0" smtClean="0"/>
              <a:t>Loaded words</a:t>
            </a:r>
            <a:endParaRPr lang="en-US" dirty="0"/>
          </a:p>
        </p:txBody>
      </p:sp>
      <p:sp>
        <p:nvSpPr>
          <p:cNvPr id="3" name="Content Placeholder 2"/>
          <p:cNvSpPr>
            <a:spLocks noGrp="1"/>
          </p:cNvSpPr>
          <p:nvPr>
            <p:ph idx="1"/>
          </p:nvPr>
        </p:nvSpPr>
        <p:spPr>
          <a:solidFill>
            <a:srgbClr val="92D050"/>
          </a:solidFill>
        </p:spPr>
        <p:txBody>
          <a:bodyPr>
            <a:normAutofit lnSpcReduction="10000"/>
          </a:bodyPr>
          <a:lstStyle/>
          <a:p>
            <a:r>
              <a:rPr lang="en-US" b="1" dirty="0" smtClean="0"/>
              <a:t>Loaded words </a:t>
            </a:r>
            <a:r>
              <a:rPr lang="en-US" dirty="0" smtClean="0"/>
              <a:t>are words (or phrases) which have strong emotional overtones or</a:t>
            </a:r>
            <a:r>
              <a:rPr lang="en-US" dirty="0" smtClean="0">
                <a:solidFill>
                  <a:srgbClr val="FF0000"/>
                </a:solidFill>
              </a:rPr>
              <a:t> connotations </a:t>
            </a:r>
            <a:r>
              <a:rPr lang="en-US" dirty="0" smtClean="0"/>
              <a:t>and which evoke strongly positive (or negative) reactions beyond their literal meaning.</a:t>
            </a:r>
            <a:br>
              <a:rPr lang="en-US" dirty="0" smtClean="0"/>
            </a:br>
            <a:r>
              <a:rPr lang="en-US" dirty="0" smtClean="0"/>
              <a:t> </a:t>
            </a:r>
            <a:br>
              <a:rPr lang="en-US" dirty="0" smtClean="0"/>
            </a:br>
            <a:r>
              <a:rPr lang="en-US" dirty="0" smtClean="0"/>
              <a:t>			   </a:t>
            </a:r>
            <a:r>
              <a:rPr lang="en-US" u="sng" dirty="0" smtClean="0"/>
              <a:t>Unloaded</a:t>
            </a:r>
            <a:r>
              <a:rPr lang="en-US" dirty="0" smtClean="0"/>
              <a:t>	</a:t>
            </a:r>
            <a:r>
              <a:rPr lang="en-US" u="sng" dirty="0" smtClean="0"/>
              <a:t> Loaded </a:t>
            </a:r>
            <a:r>
              <a:rPr lang="en-US" dirty="0" smtClean="0"/>
              <a:t/>
            </a:r>
            <a:br>
              <a:rPr lang="en-US" dirty="0" smtClean="0"/>
            </a:br>
            <a:r>
              <a:rPr lang="en-US" dirty="0" smtClean="0"/>
              <a:t>	   	    	      Plant 		   Weed </a:t>
            </a:r>
            <a:br>
              <a:rPr lang="en-US" dirty="0" smtClean="0"/>
            </a:br>
            <a:r>
              <a:rPr lang="en-US" dirty="0" smtClean="0"/>
              <a:t>		     	      Animal		   Beast </a:t>
            </a:r>
            <a:br>
              <a:rPr lang="en-US" dirty="0" smtClean="0"/>
            </a:br>
            <a:endParaRPr lang="en-US" dirty="0"/>
          </a:p>
        </p:txBody>
      </p:sp>
      <p:pic>
        <p:nvPicPr>
          <p:cNvPr id="1028" name="Picture 4" descr="http://t3.gstatic.com/images?q=tbn:ANd9GcSzA3nPHZKLPOVvonVpVKZ78Dgib9RivN5Del5FgRQnmefPamsEcw"/>
          <p:cNvPicPr>
            <a:picLocks noChangeAspect="1" noChangeArrowheads="1"/>
          </p:cNvPicPr>
          <p:nvPr/>
        </p:nvPicPr>
        <p:blipFill>
          <a:blip r:embed="rId2" cstate="print"/>
          <a:srcRect/>
          <a:stretch>
            <a:fillRect/>
          </a:stretch>
        </p:blipFill>
        <p:spPr bwMode="auto">
          <a:xfrm>
            <a:off x="0" y="3886200"/>
            <a:ext cx="3505200" cy="29718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idea</a:t>
            </a:r>
            <a:endParaRPr lang="en-US" dirty="0"/>
          </a:p>
        </p:txBody>
      </p:sp>
      <p:sp>
        <p:nvSpPr>
          <p:cNvPr id="3" name="Content Placeholder 2"/>
          <p:cNvSpPr>
            <a:spLocks noGrp="1"/>
          </p:cNvSpPr>
          <p:nvPr>
            <p:ph idx="1"/>
          </p:nvPr>
        </p:nvSpPr>
        <p:spPr/>
        <p:txBody>
          <a:bodyPr/>
          <a:lstStyle/>
          <a:p>
            <a:r>
              <a:rPr lang="en-US" dirty="0" smtClean="0"/>
              <a:t>The </a:t>
            </a:r>
            <a:r>
              <a:rPr lang="en-US" b="1" dirty="0" smtClean="0"/>
              <a:t>writer’s most important point, opinion, or message.  </a:t>
            </a:r>
          </a:p>
          <a:p>
            <a:pPr lvl="1"/>
            <a:r>
              <a:rPr lang="en-US" dirty="0" smtClean="0"/>
              <a:t>The main idea may be stated </a:t>
            </a:r>
            <a:r>
              <a:rPr lang="en-US" b="1" u="sng" dirty="0" smtClean="0"/>
              <a:t>directly</a:t>
            </a:r>
            <a:r>
              <a:rPr lang="en-US" dirty="0" smtClean="0"/>
              <a:t>, or it may be only </a:t>
            </a:r>
            <a:r>
              <a:rPr lang="en-US" b="1" u="sng" dirty="0" smtClean="0"/>
              <a:t>suggested or implied</a:t>
            </a:r>
            <a:r>
              <a:rPr lang="en-US" dirty="0" smtClean="0"/>
              <a:t>.  If the idea is not stated directly, it’s up to you to look at the details and decide on the idea that they all seem to support. </a:t>
            </a:r>
            <a:endParaRPr lang="en-US" dirty="0"/>
          </a:p>
        </p:txBody>
      </p:sp>
      <p:pic>
        <p:nvPicPr>
          <p:cNvPr id="44034" name="Picture 2" descr="http://t1.gstatic.com/images?q=tbn:ANd9GcQQkmcTk8uKNx3jWVjeo82zhgkX_EipV5oB-SG_yR6ApxySx_NG"/>
          <p:cNvPicPr>
            <a:picLocks noChangeAspect="1" noChangeArrowheads="1"/>
          </p:cNvPicPr>
          <p:nvPr/>
        </p:nvPicPr>
        <p:blipFill>
          <a:blip r:embed="rId2" cstate="print"/>
          <a:srcRect/>
          <a:stretch>
            <a:fillRect/>
          </a:stretch>
        </p:blipFill>
        <p:spPr bwMode="auto">
          <a:xfrm>
            <a:off x="304800" y="228600"/>
            <a:ext cx="2990850" cy="1304926"/>
          </a:xfrm>
          <a:prstGeom prst="rect">
            <a:avLst/>
          </a:prstGeom>
          <a:noFill/>
        </p:spPr>
      </p:pic>
      <p:pic>
        <p:nvPicPr>
          <p:cNvPr id="44036" name="Picture 4" descr="http://t1.gstatic.com/images?q=tbn:ANd9GcT2UHpFXHIXnLj3TIiBUx-jFqJpl9z1BO69uouQQZqEasENpEZdxLTpic1d"/>
          <p:cNvPicPr>
            <a:picLocks noChangeAspect="1" noChangeArrowheads="1"/>
          </p:cNvPicPr>
          <p:nvPr/>
        </p:nvPicPr>
        <p:blipFill>
          <a:blip r:embed="rId3" cstate="print"/>
          <a:srcRect/>
          <a:stretch>
            <a:fillRect/>
          </a:stretch>
        </p:blipFill>
        <p:spPr bwMode="auto">
          <a:xfrm>
            <a:off x="3352800" y="4476749"/>
            <a:ext cx="2714625" cy="2381251"/>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US" dirty="0" smtClean="0"/>
              <a:t>mood</a:t>
            </a:r>
            <a:endParaRPr lang="en-US" dirty="0"/>
          </a:p>
        </p:txBody>
      </p:sp>
      <p:sp>
        <p:nvSpPr>
          <p:cNvPr id="3" name="Content Placeholder 2"/>
          <p:cNvSpPr>
            <a:spLocks noGrp="1"/>
          </p:cNvSpPr>
          <p:nvPr>
            <p:ph idx="1"/>
          </p:nvPr>
        </p:nvSpPr>
        <p:spPr>
          <a:solidFill>
            <a:schemeClr val="accent3">
              <a:lumMod val="60000"/>
              <a:lumOff val="40000"/>
            </a:schemeClr>
          </a:solidFill>
        </p:spPr>
        <p:txBody>
          <a:bodyPr/>
          <a:lstStyle/>
          <a:p>
            <a:r>
              <a:rPr lang="en-US" dirty="0" smtClean="0"/>
              <a:t>A </a:t>
            </a:r>
            <a:r>
              <a:rPr lang="en-US" b="1" dirty="0" smtClean="0"/>
              <a:t>story’s atmosphere or the feeling it evokes</a:t>
            </a:r>
            <a:r>
              <a:rPr lang="en-US" dirty="0" smtClean="0"/>
              <a:t>.  </a:t>
            </a:r>
          </a:p>
          <a:p>
            <a:pPr lvl="1"/>
            <a:r>
              <a:rPr lang="en-US" dirty="0" smtClean="0"/>
              <a:t>Mood is often created by a story’s setting.</a:t>
            </a:r>
          </a:p>
          <a:p>
            <a:pPr lvl="1"/>
            <a:r>
              <a:rPr lang="en-US" dirty="0" smtClean="0"/>
              <a:t>“Some wounded thing, by the evidence a large animal, had thrashed about in the underbrush.”</a:t>
            </a:r>
            <a:endParaRPr lang="en-US" dirty="0"/>
          </a:p>
        </p:txBody>
      </p:sp>
      <p:pic>
        <p:nvPicPr>
          <p:cNvPr id="45058" name="Picture 2" descr="http://1.bp.blogspot.com/-HnXBO3BpEPs/T2-AW26CJQI/AAAAAAAAAdk/-CrqO8UUntQ/s1600/the-most.jpg"/>
          <p:cNvPicPr>
            <a:picLocks noChangeAspect="1" noChangeArrowheads="1"/>
          </p:cNvPicPr>
          <p:nvPr/>
        </p:nvPicPr>
        <p:blipFill>
          <a:blip r:embed="rId2" cstate="print"/>
          <a:srcRect/>
          <a:stretch>
            <a:fillRect/>
          </a:stretch>
        </p:blipFill>
        <p:spPr bwMode="auto">
          <a:xfrm>
            <a:off x="2667000" y="3581400"/>
            <a:ext cx="3810000" cy="28575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lstStyle/>
          <a:p>
            <a:r>
              <a:rPr lang="en-US" dirty="0" smtClean="0"/>
              <a:t>Point of  View</a:t>
            </a:r>
            <a:endParaRPr lang="en-US" dirty="0"/>
          </a:p>
        </p:txBody>
      </p:sp>
      <p:sp>
        <p:nvSpPr>
          <p:cNvPr id="3" name="Content Placeholder 2"/>
          <p:cNvSpPr>
            <a:spLocks noGrp="1"/>
          </p:cNvSpPr>
          <p:nvPr>
            <p:ph idx="1"/>
          </p:nvPr>
        </p:nvSpPr>
        <p:spPr/>
        <p:txBody>
          <a:bodyPr>
            <a:normAutofit lnSpcReduction="10000"/>
          </a:bodyPr>
          <a:lstStyle/>
          <a:p>
            <a:r>
              <a:rPr lang="en-US" b="1" dirty="0" smtClean="0"/>
              <a:t>Vantage point from which a writer tells a story</a:t>
            </a:r>
            <a:r>
              <a:rPr lang="en-US" dirty="0" smtClean="0"/>
              <a:t>.</a:t>
            </a:r>
          </a:p>
          <a:p>
            <a:pPr lvl="1"/>
            <a:r>
              <a:rPr lang="en-US" dirty="0" smtClean="0">
                <a:solidFill>
                  <a:srgbClr val="FF0000"/>
                </a:solidFill>
              </a:rPr>
              <a:t>Omniscient</a:t>
            </a:r>
            <a:r>
              <a:rPr lang="en-US" dirty="0" smtClean="0"/>
              <a:t> </a:t>
            </a:r>
            <a:r>
              <a:rPr lang="en-US" dirty="0" smtClean="0">
                <a:solidFill>
                  <a:srgbClr val="FF0000"/>
                </a:solidFill>
              </a:rPr>
              <a:t>“all-</a:t>
            </a:r>
            <a:r>
              <a:rPr lang="en-US" dirty="0" err="1" smtClean="0">
                <a:solidFill>
                  <a:srgbClr val="FF0000"/>
                </a:solidFill>
              </a:rPr>
              <a:t>knowing”POV</a:t>
            </a:r>
            <a:r>
              <a:rPr lang="en-US" dirty="0" smtClean="0"/>
              <a:t>- the person telling the story knows everything, but is not in the story at all. It is like a god telling the story.</a:t>
            </a:r>
          </a:p>
          <a:p>
            <a:pPr lvl="1"/>
            <a:r>
              <a:rPr lang="en-US" dirty="0" smtClean="0">
                <a:solidFill>
                  <a:srgbClr val="00B0F0"/>
                </a:solidFill>
              </a:rPr>
              <a:t>First-person POV</a:t>
            </a:r>
            <a:r>
              <a:rPr lang="en-US" dirty="0" smtClean="0"/>
              <a:t>-one</a:t>
            </a:r>
            <a:r>
              <a:rPr lang="en-US" dirty="0" smtClean="0">
                <a:solidFill>
                  <a:srgbClr val="00B0F0"/>
                </a:solidFill>
              </a:rPr>
              <a:t> </a:t>
            </a:r>
            <a:r>
              <a:rPr lang="en-US" dirty="0" smtClean="0"/>
              <a:t>of the characters is telling the story, using the pronoun ‘I’.</a:t>
            </a:r>
          </a:p>
          <a:p>
            <a:pPr lvl="1"/>
            <a:r>
              <a:rPr lang="en-US" dirty="0" smtClean="0">
                <a:solidFill>
                  <a:srgbClr val="00B050"/>
                </a:solidFill>
              </a:rPr>
              <a:t>Third-person-limited POV- </a:t>
            </a:r>
            <a:r>
              <a:rPr lang="en-US" dirty="0" smtClean="0"/>
              <a:t>the narrator, who plays NO part in the story, zooms in on the thoughts and feelings of just one character.</a:t>
            </a:r>
            <a:endParaRPr lang="en-US" dirty="0"/>
          </a:p>
        </p:txBody>
      </p:sp>
      <p:sp>
        <p:nvSpPr>
          <p:cNvPr id="46082" name="AutoShape 2" descr="data:image/jpeg;base64,/9j/4AAQSkZJRgABAQAAAQABAAD/2wCEAAkGBhISERUUEhMWFBUWGBgYGBYYFxwWFRcYGhggFBgfFRcXHCYeHRsjGhgXHzAgIycpMC0sFx4xNzAqNSYrLCkBCQoKDgwOGQ8PGikfHiQ1KjUwLTIvKTUpLDU1KjQ1LjQpKTUpLDUsLDQ1LzUuKTA1LDQsLSk1NiksLCksKSwwLP/AABEIAMMBAwMBIgACEQEDEQH/xAAcAAABBQEBAQAAAAAAAAAAAAAAAQQFBgcIAwL/xABLEAACAQIDAwUKDAMIAQUBAAABAgMAEQQSIQUxQQYHEyJRFTIzQlNhcYGS0QgUI1JjcnOCkaGxsjV0sxckQ2KToqPBwiU0w+HwFv/EABgBAQEBAQEAAAAAAAAAAAAAAAABAgME/8QAJREBAQACAgEDAwUAAAAAAAAAAAECERIhAxMxUQRB8BQikaHR/9oADAMBAAIRAxEAPwDZ5ZSWyJYEbydbA7rDiTb1fqgwJ4ySe1b8gAKMCNZDxMjfkAo/IU7oGnc/6ST2zR3P+kk9s07ooGnc/wCkk9s0dz/pJPbNO6KBp3P+kk9s0dz/AKST2zTqloGnc/6ST2zR3P8ApJPbNO6KBp3P+kk9s0dz/pJPbNOqKBr3P+kk9s0dz/pJPbNO6S9A17n/AEkntmjuf9JJ7Zp1eiga9z/pJPbNHxD6ST2zXrisUsalm3DfoSezcASajYOU8EnRdETIJmyoQpAICs7MCwAKgKdRfeO0UD34h9JJ7Zo7n/SSe2ac5qM1A27n/SSe2aO5/wBJJ7ZpznozUDbuf9JJ7Zo7n/SSe2ac56j5tvRgqou7NL0IC/Py5236WVQSTwtbfpQe/c/6ST2zR8Q+kk9s04z0uagbfEPpJPbNHxD6ST2zSJtFTM0IBJVFdj4ozEhR6TlY+geevSLGqzOqm5QgMNdCQGAJ3XsQfWO2g+O5/wBJJ7Zo7n/SSe2ac56UGga/EPpJPbr5MbpqGLgb1PffdI3+g/lT2ktQfKyAgEag6j0Gkrx2aPkx5iwHoDED8qKAwHj/AGj/AK06prgPH+0f9adUBXliMSqC7sFHaTYfia9arXLqXLhlIF/loRbtu4Fte3d66xnlxxtdPHhzzmPyncPjUcEo6sBvsQf0r5h2jG7FVkVmG8Agn8Kpu3cPOkWJxHRLhx0GQorBmbrgszFQB1VuKe7bSKIYJoQAxmjRCu9kYEtu3i2prn6t+7v+nx61ff8AxZTtGMamRbZst8w775v1vNX1NjUTvmVdCdSBoNCdeAuNaojBZVKNfK+0njPbqpGlPNl7QMmMjgmF5IopkkB3MA0ZRvOHWx9N6s8q36aSb+Fri2rCxCrKhJ3AMCT6ADX3idoRx2zuq3+cwH61AcmokM+M6gumIsug0+TU6dm80myQkuLxolAZlZEAaxtFkBFgeBOY3q870xfFjLZ30sE2OjQAu6qDuJIAPHQmiLaEbgsrqwXeQwIHHUg6Vn+ExLNHggoDg4nEJEH7xkUMFuddLA8OFXnZ+GIjIkjjQm9xHfKRu3kA3tTDPkeXwzxzu/mzg4xAufOMuhzXGWx3a18vtGMAkyKApyscwsG7Cb6HzVTNnYnM8eAOphncv9jFaSO/mJdAPR5q8NoYr5HF2F//AFBF13ElkAv5taz6vW46T6b92rfj+6u67YhO6WM7vHXibDjxOlOPjC5suYZrXy31te17dl6rm1NnyNhJw0UUbhCU6M3JK9cXuo8YD8ar55R9cY/XojeHzaQdKP8AluvppfLr3TD6bnvj+fH8rptYPPh5Fw0ih3Uosl9EucrEFb9ZRcgdoFQ+1eS0jkrCyxomF+Lwi7AqXYLIxK6jLGiBbbze9qeYDHxYPBwdO2QlRfiS2UyvoOwBifRU6klwDqPMd49IrtLuPLlNWxAwbOxIWZiy9NaZYDnYoFLEw5lCgCwCXNmPfa2NixbYePEcoWcFwIRDeR7DJGFPS9XX5RpHvY5rJcWBWrPjMckUbSObKoubAk+gAakncAN5IpMFjllQOl8pva4IvZit7HgSDY8RY1WVMx2ExMTSyRTByZZcqLIzN0hhSDDIVOlgxkkYGw1DG+WpfaeyMUYkhhlGVYJELuzdIZsgSJiQCSL52PnI32tU6mGQMWCqGO9gACeAud500pq+2Yw8qt1VhRXkc6KtwWsfOFXMfMR20ELHsHFjQTWVZoivXckwQxgBWJGjNKuZtTcMbk97TDC8jcQsKKGRXTDSpfO5JxU9hLIWtcAWJGWxu7euxwco4naNY8zGRnXdbKI1u5IPBWIQ/wCY24GpYOKCqT8ncVItumMZVmjQpI3gGkWxIsB0ghSwvfrOWvwp/g9kyriC5f5LrWjLmSzX6roxsVurtmVswvly2AqbklCgkmwAuSdAANTemmzNsRzqWjzWBA1UrqVD7mF9Awv2G44Ggg49g4npWLMvRzPK8oV2RvEjgAKqGIWJNQGXrMd9Jg9g4iPCTqhRcTM0jFw7lc0khOYNa4yoQAANMq+qf2ptFYYXlYEhFvYDVjwVf8xJAHnNOYnuBcWPEdlBV8VsPGM8mWaylkKddmQIiBCkkZ1YNmlbMrBrhLnSrRGthYbqZT7chXPdiSjIjAKSc8lsqiw1brKbDcGBNPwaBaKKKBrs3wf3n/eaKNm+D+8/7zRQGA8f7R/1p1TXAeP9o/606oCo7bGBSVArrmAdGsb71YMDp2EVI18kVLNrjdXZvicpRrgMLEEbwb6WI89Q2zOS8OHdXVBfcurN0Wbf0YZiFHDQCrAVFVTlNzg4fClkQdNKpAZQwWOMncJpSCFPYihnPBTUuMvdaxzuMsn3SMexYgR1B/7kzbz35BGbfv8Ay81exwEYxPTlAGCFOkNwSL3t2WrPH2ltXGjMJOgja5CpeBTv03NiGuRa5MJ3GwplHyEjkGeWXO2Vjfo1c6Atq2IMzHceNOMOdals2KFXmKFbyPmazXLHKBe1z2W0prtXk1FiJM7LlYLlzAspcb8rZWF18xvvrNp+QWG6NjmNwAdYsORcyFNwg7Lca9YOTmKw4zYXEslgDlVnh1NtMpMkJ328Eu46ilwlmieTLG8p7tJXZUf93+TC9CTkAuAnVydWx7O2++pdRWabP5wsVh2WPHQFwSQHRQkh46IGMUul9I2Df5ONaBsna8OJjEkEiyIeK8CN4YHVWHFSAR2VZNJllb7m+H2bGMS8wQB3UIX1ucttDrbs4cKaYrk/C8cqGMWkmEjatq2nW0Nxu4Gp8LRkFZ4TWmvUsvVQ+y+TkWHZnXeVIPWc6b/HcjgKa/8A89D8UGH6FcmfNk1tfN0l99/zqxZBRkFOEnWl9XLe7XhMhKEoFLW6ubvb7xfiBe26q7HybxAsplDxs7mQMx6QoyWRDIqgyZWMhv1TYrqba2oCi1bckNsXZMilnnKtISwBUsQE6QvGADYDKuUbr6bzTbbOwJp3K9Iqw3w+VRmDAJL0kw0+eoVB2C40qwZxrqNN/m9NfAnu5WzaAG9uqbkiwPE6bvOKCrJyYxasr/GczguWuXy/KzrLKFW+gWJejTj1jqKl9gbE6BZQxDGSaWQ2vazNZBr2IqL92pW482tLmFBW9s8mJJ5JW6RVVo44UGoyoZekxBuLdZgFUWNuqCa8hsLGEhmkjzHpg5Bc3U5jAqiwAVSwuLeKNTVodrAnfbs1PqFfEEoZVaxGYXswsRcXsRwNBBcn+S7Q26WQyBEhSNbtlAjjysxBNizu8hJN9MtSG1cDI4iETBAsqvJvuyLdrDLxL5Se0Br76kMwva4v2U32htGOGN5JGAVFLN228w4knQDiTQV6LknMY8OJp87I6NObkq+RjMcgbcWmyEnSyoFFq8I+SWJKdHJMmTPE5ylwb/GGxGIsb3GYFUXXQLw1vbopbgHdcA2O8emvsEUFXwPJqWPDuhKCWaSR5JI2ZHGd3bNGxU2YBkUC1rKRc3qe2VhGjiRXYMwXrMq5Azb2IXhc3NvPTu1LagKKKKBrs3wf3n/eaKNm+D+8/wC80UBgPH+0f9adU1wHj/aP+tOqApGNLVO5xeU7YeERRErNNezLq8cYsHdR88lljQfPdeANBE8rOWMk0vxTBMd5SSVGysWFg6RPY5QlxnlsSCQigudI7Y+yUw0gVlUvY5GAsoB74RAk5cwOpuWOhYsSDTrk3yYCxqEyiU2DC91RReyLfXKlzv75i5Ny5Iktr7LbVH75RmV1ubC/fdtr77+5gDXCSdGzIPtEPaB3w9QA9ilicB2Ubs2n1ZBdfysPWajpMf1btZZImGlwMzHxR2iRQbW4ggdlMcTt+JCrhsy5dCBcFVy4lCPTC/8AsbsoJd5rxenIP+Qn/o066a5A36lj6F0H4kkVWZNvxoLMSMj63B/wziWP9Fvy7ak8JtBbtY5mBEYUd8WU2Itv1mJ9aW7bBMTYdZ26J1DoO/BAKsTvuPy9XmqC2hs+XZ8xxGDclbfKByWGVeEx754huEnfx33uuizuHk6NQo1dtSeHnN+AHb2C++nUc4TdcsfNYnhr2DgB5zob2ITvJrlFHjIekS6sDlkjJBaN7XKtbQ6EEMNGBBG+pesictsnFJiFFsPICroL2EYuzLbtjGaVP8iypwW2tRShlDAgggEEagg6gg9lB90UUUBTDa0/yZRZBFJIGSNyLgPlJB89rXtcXtT+sa+EbiGSHCZWZbvLexI8VeyguezeTMrO8hfIJHysGQlnhSIwx7zoS5kls2bwgvqK88TyJWKNj07IiJPaykqgeNYIywBJYRQIFA4kseNq5c7pzeVk9tvfQNpzeVk9tvfQdVbL5Pt8ZiJOeKASNG1rAFwIoVUm9+jgDAkWBL3te5r1xHI55heaa75266KVYwmZZyl83ERxpfcADYXN65RG0pvKv7be+pPYuy9oYxsuGXETHjlLFR9Zr5R6zQdSryX/ALu0OfwkxllIBGcGXpWQC9wCoEd7nS+818bI5KdDKsrSmRlExJK2u88olkPfEBQAFVeAvqeGKYDmR21IAXlSHzPOxI9IjDU/bmE2pbTGxE/XmH55KDXNmcmJEmWeWUSyLHKl8lrtLKJM1yTuRVQDgL2sNKby8jncdeRWzTRSujIXjORi7hCxzhXfK2UsQuWw0JrEdqc0G3IRcXmH0U1z7LFT+FUjGtioXKSmaNxvVy6MPU1qDqHEckiYw2ImzFCSzpGVJhEoxBSyknXo4l00CqQBrXzgdhXxSspDQiRsRdFyxg9GIYIxqQ2UGSQ2sLkEi5ueWBtSbysntt76O6k3lZPbb30Ha4NLeuJxtObysntt76655AsTszBEm5OGgJJ3k9Gu+gn6KKKBrs3wf3n/AHmijZvg/vP+80UBgPH+0f8AWnVNcB4/2j/rTqgQ1kSzjG7SlnbWOM2TiLRs0MNvTIuJl3j/AAzwFaZyj2j8XwmIm8lDJJ60QsPzFZxyHwkceHbOLnPkzWJuIUWDfwBZHbfvY9tBNlGBzI2o3EGx9R0v67HjvqA21y5cy9EhbpWUgsB8pkIuGhjIC4lAdSqsG32vrfy5WY/L1MO0hJBMjwtDKyAa2aGVgzArckE7uOpFY9tzlDnBiiyiMG90Qxq50IYQlmWJrjXo8oPZQWXavKuJWPSP0rnQ9G2ZcrMshEch1Ed7SxhhnikjykEE1AYzlo7oUEaKDf8AMSAgWsAPl5gANwkAv1RVcOteqYJyuYKxW4XNY5cx3C+6/moJd+WGIJuShuxYgqLElmY3sdx6RxbsY16Qcr3zXdb6WzIcjgFizlW1s7ZpOtbTppCN4swwfJvESyrEiddzZQzKgJ4DMxAzHgL3J0qWx3NhtWIEvgpbDeVAf9hNBb+T3OKGYBnGti5lITLazMcxJvGg6qRDO7kFjY2FaLs3bMFh0ZZpCASjLacXvbNGdY720vqQdxFcy2IPYR+Iqc2DywnwrDKzFMxdkDZOkY+VdRmdbgdUnt3XvQb/ALWwEuLiZLhW0aNe+tIpzIT5swsb8CRbsfc1O1+lwZiJPyDBVB3iFl6SEHzqpMZ88R7KoOw+dLCyRKcTMIpDvjVHyA30sbG+7iTa++pnmw2xE+0ZxA4aKVZcpsRcxyrMNGAOgxTj0AUGt0UUUBWL/CU8Dg/ry/tWtorF/hKeBwf15f2rQYLTjBYJ5nWONS7uQqqouxJ0AAryiQkgAEkkAAakk6CwFdM80/Nguz4hNOoOKkXXj0KnxF8/zjx3bhqEFyC5hoogsu0QJZN4gB+TT65Hfnzd79atQxWKw2CgzOY8PCg8yIOwADj2AamnmNxSRRvJIcqIpZjwCqLk+oCsP2Xs2flNjHnxDPFgIWyxxjTMewcM5Fiz8LgDzBPbS5+UeQxbOwcuLfgbFQfOqKGcj02rxHLnlK3WXZShewq1/wA5Afyq/scBsnDXPRYWFewZcx9A6zsfWapeJ+EPs1WssWJcfOCIB6gzg/jagZx89+JwzhdqbOkgB0zoCPwWSwb1NV3hfZm2sPe0WKj3EEdeMngdzo3ot66j9jc5mytpDoc63fTocQgXP5hmujHzAmqhyx5AzbKl7o7ILKE1mw+rLk3tYbzH2qdV3g6aBWucXmRkwitPg800AuWQ6yxjed3fqO3eON99ZWRXX3IrlhDtLCiaLQjqyRnUxuNSD2jiDxHrrI+evmvWC+OwiWjJ+WjXdGxPfqOCkkAjgT2HQMdFdg83/wDC8D/Kwf01rj7jXYPN/wDwvA/ysH9NaCwUUUUDXZvg/vP+80UbN8H95/3migMB4/2j/rTqmuA8f7R/1p1QV3nC/hmM+wkv6Muv5XqobBxkKYa8oUBXxJZihY6YiQnX/wC+yr/yj2d0+ExEPGWGSP2kKj8zWV7B2svc+c5njkHSPmSPPInSxjEAjQZirSOLZhcragzTlrthJO9aCUyHMXXBmBwo720jdZr7vu76p5qV5T415MS5kkxEhXq3xHhgBwYXOWxv1QdKcchtiDF7Qw0Dd68i5/Og6zD1qCPXQXHma5uIMfJLJiixWAp8jqucuCwLnflsNw39tt90518XJgJcL8XiiEIgnREMd4ldiochVFgwj3ebPwvUnyjPcnaSY8LbCYpVgxNhpE66RSWHCwA9R4kCoj4Qe2/7nhUjZWWaRpAws11RRYq3ZeQajfQYxhcUiXXpGa+8kBV3A3BJJvfN2aqLHXTrLkrjulwcDl1kYxR52VgwL5AWuRxua42vV55vOcHEYGPEYeFWkOIW0KjUpOeorKONwd3EqvnoNQ5ruT+FxmFxyzwRyxHHT5MygkAhe8bevDcRVC53ubbC7MEckEz/ACzELC1myqouxEl7kAlRYjjvrauQnJ9dmbNjilZVZFaSZiRlDN1nu3YosL9i1zvzm8tO6WOaRSehTqQg6dQHViOBY3PosOFBWMDhHlkWONS7uQFUC5JO6wreeR2xkwm2IYIwQEhcHdck4eEsTl0uWym9Urmf5KxyynESlLJ4IZiHEgOpy8QFv28N1aLyFg6Ta+JkHWWJJFDb9WZMOuoFrWwklBqNFFFAVi/wlPA4P7SX9q1tFYv8JTwOD+vL+1aCtcwnI8YjFtipFvHhrZL7jMdV9lbt6StdGLVK5nthjDbJw+lmlHTN5zJ1l/2ZKu1Bn3PltQw7IkCm3SvHF6iS7D1qhHrqd5vtjLhdm4WJRY9ErN53cdI1/W1Q/PRsJ8TsqURgs0TLNYC5IS4e3oRmPqpxzYcsocdgolVx00UapLHfrAqMma3FWsDfdragwXnV5WyY3aEt2PRQu0cS36oCnKzW7WIJv6BuFPOTnMntHGRCUBIEYXXpSQzDgQqgkA9ptW34Tml2ZHiWxIgzSFy4DsWjVic11Q6b+29uFXG4oOROV/IHGbNYDExjK3eyIc0bHszWFj5iBWt8x/OG+JBwOJYvIi5onbUvGNGVid5UWIJ3i/ZWm8pNgRY3DSYeYXSRbX4qd6svnU61y/yTMmA21AraNFiRE9uIL9E3qIY0Gj9CdhbfQJ1cFjtMu5UJa1h9RyLf5XtWzYvCJKjRyKGR1Ksp3FSLEH0is0+ELs8Ps1JR30MykHiA4KGx9OQ+qtB5OY8z4TDzHfJFG59LIGP5k0HJ3LjkycBjpsOb5Va6E+NG3WQ+mxsfODXUfN//AAvA/wArB/TWsu+EfsMf3bFAa9aFz/yR/wDyVqPN/wDwvA/ysH9NaCwUUUUDXZvg/vP+80UbN8H95/3migMB4/2j/rTqmuA8f7R/1p1QIaxybCfE8fisMSY0mVxE6jrKJc8sRS1jcO2Ij3jVIhcXBGyVTecbky2IhEsQJmguQF0d0NiyqT44ZVkS/jxr2mg5a2olpXAz2DHwgtJv/wAQXNm7RUzze7aTB7Rw+IkvkRjmsMxAZSmgGp76tB2FyHwWPllxE7u8jNndA2RSXJsyC2bKxB3kZWDqdVsZTaXN1EswbB5IpbKiDJdIB/iSJa7PPlIsXJtcWIJTKFzw/OPsfHRGNsRFldcrRT/J3B0sQ9gfUao3KPmRE6r3PxymFcxjhlcukea2bo3S+hyroRw3mq9j+SAQhHwuYgZyqHOQikx4eHpI++lmkkEkj8FItYAgQeL5Iwr0hR3GTpQGBFnMPRYcsOOWTEykDsVeNBO4f4PuOv8AK4jCxIN7Z2Y28wygfiRVp2LDsHYV5GxK4rFAWutpHHAiNEJVL7rs1/PWZYjkgM8inEEqjEXYX6oxYwhbU8AwavTZnIMyW8K1whOVdAekbDyi+ozI4VwptmS+6gf84XO1PtK8SKYMNe/RhrvJbjKw4cco0HnIBplyP5vpcS5MqEIuUupzI+SRC6PGchVuBsLnXda5q38l+byOMxvOAp6jXjbMyyISpIcjWKRT1kI4mxA0q8wYIYYBYlAiF7IN0dzc5P8AKT+BOtj1qDzx0sEOEJW4dEAjvbM8hskefeGzOVu/mJv2SPNPsbosGZjqcQwdSd5iUdHET9YBpPTKaq8kPdXGLDH4BRmkcbihuruOGaQZoUO8qZnOmStchiCqFUAACwA3ADQAUHpRRRQFYv8ACU8Dg/ry/tWtorF/hKeBwf15f2rQa5sfDiPDxINyRoo9Sgf9U8pjsTFCTDQyDc8UbD7yA/8AdPqD5ZaxLnE2QNi7Qw20sGuSJ3KTRropJ6zADcA6ZtNwZAa2+su+ENMo2WinvmnTKOOiOSfw/Wgvu3NqdDg5sQgD9HC8ijg2VC49R0rlOXnA2i03THGTh730kIUcbKl8oXha1rV0rtBuh2I/Tb0wVnv2iDKR6b/nXM3JPkZidozCLDoTuzudI4x2u3/W88BQdOc3HKZsfs6LESW6Q5le2gzoxUkdl9GtwvasN5XYIPyoaNPGxcG7tPRsx/G5rfOTWw4tm4JIFbqQqS7nS51d2PZrc+asU5sMM20tvS40jqRvJOey7ErEvp1v9w0Gg8/eLCbIYHfJLEo9IJk/RDVw5HYYx4DCId64eEH0iMXrMudabuhtXBbLQ3VWEk9uF9TfziIMfvitjjUAWG4bqDOef2ANsljbvJoiPWSv/lVo5v8A+F4H+Vg/prVV5/8AEhdklfnzRAeq7/8AjVq5v/4Xgf5WD+mtBYKKKKBrs3wf3n/eaKNm+D+8/wC80UBgPH+0f9adU1wHj/aP+tOqApCKWigzvlfyLlilOMwAIfrF4lAJu3ftEp0bNbrxGwewIIcAmP2LyqikSxssxuAhvldgdyMQCQLksrWcXYsN19TIqr8pub7DYzM/gpWAzOoBD23dNG3VktwJsw4MKCChBjjaUnrt1sx33YHKT5wC0h9Nq+32eBHGhUEs0S6gHe/SEa9h/SobHcn9q4bSxxMSm4yfLafUdlnXS+gaXfwrzn5fZXQzwdGUa5BfojfQ7sUkQ3jdc799BZYdnR9K1o0F4ye9G8sZDw+cL+kXrwgwozyRncxJA9NvemvDNeoYc5mFDhgoNly2OIwo4EcJyeNeQ5SYnEPfC4Zm4XWOWcaqVN2Iih1GXXpSLqN9BMJIiq/SsEVeszsQqqQdSSd3zvQRxtULJjsRjX+K4ZLgjrFrrdDpebcY4SPF0eQdUBVOYu9l8jMRi8Q3xufIyhXIR1lmF7r1SiiGBurvRWccHrSNkbFhwsYjgQIt7m2pZjvZ2OrMeLEkmga8mOTkeDh6NSWYnNJIwAaR7WLEDQCwACjRQoA3VM0UUBRRRQFYv8JPwOD+0l/atbRWL/CU8Dg/ry/tWgtnMtt4YnZMIJu0F4W+7qn+wr+FXwVzPzG8shhMaYJWtFicq3O5ZQfkyewG5X7w7K6XBoPHGYxIkZ5HVEUXZmIVVA3kk7qxSXFNyi2vGIwfiGDOYsRYPrc3B4yEBQDuUE9oqT548ZLi8bg9kRNlExWSU+bMQt+0KFd7cSF7K0vk9ydgwUCwYdAiL+LHiznix4n/AKoKRzs4TaGNWPAYPDv0chVppyQsVgbhb3vYEBj6FAvrV15NcnosDho8PCoCoBc2sXa3WZu1mOv5VK1ReVG39pykwbMwbqTcHFTgRRpwvGr9Zj5yPUaCuc93LnLH3OwxzzTWEoXVlU2ypp47kgW7NPGFSPJrZ8XJ7ZDS4ixmbruL6tKRaOJT5t1/rmvPk3yDwuxkfH7QnEuIF2aZrlUY7+jB6zSNcjMdTewAubwGzcJPylxonnVo9mwMQkd7dIey/Fj4xG4dUa60E3zLcnZWM21MULzYskpfeIybkgHcGIAH+VB21qlfEMQUBQAAAAABYADQADgK8Np7RjgieaVgscalmY8ANT6/+6DFPhHbfBkw2EU96GmcedupH+Qc/eFatzf/AMLwP8rB/TWuVuVvKJsdjJsS+nSNdR81B1UX1KBXVPN//C8D/Kwf01oLBRRRQNdm+D+8/wC80UbN8H95/wB5ooDAeP8AaP8ArTqmuA8f7R/1p1QFFFFAUWoooEy0jIK+qKBjtHZiyROoshI0YKLqw1U+ezWNvNUZDspcUiHENIzR3jdc5VGdTYkqtgb7x5iKsBrNdu8r0wq46N2nd4JBM6xZYiI5WAQdIT1lOdLkC40HCgtuBwUOGxLKiLH0qKEt42QsWFzqSAwPov2VPVzpsnnWV8XEVwscah1YyO7zzWDDNZ2sB8mX3L210UKBaKKKAooooCsX+Ep4HB/Xl/atbRWL/CU8Dg/ry/tWgwYGui+Z/nVXFxrhMU9sSgsjE+HUDtP+IANRx39tc519xSlSGUkMCCCDYgjUEEbjQb5zqxS4DamE2siGSJAI5APF74a9mZHIB7VtxFaLyf5bYLGIHgxEbX8QsFkXzMhNwf8A9c1kPIznyVo/i21U6WMjL02UPcdk8ZHW+sPWDvqxnmf2JtAdNg5SqnyEgdB6UcMVPm09FBp820YkGZ5EUdpYAfiTVD5Uc9uAwt0gPxubcFiPyd+GaXcfu5qiovg6YK93xOIYdnUH55TVz5Nc3Gz8CQ0EC5x/iv8AKSepm3fdtQZ7s7kRtHbcy4nazNBh1N48MAUJHmU6oDxZusfNpWw7PwEcMaRxIERBZVUWVR2AV7iq/wApuXmBwAPxidVa2ka9aU+hF19ZsPPQT8sgUEkgAaknQADU3Nc588POkMc3xXCn+7I12cf4zjdb6MHd2nXsphzhc8WI2hmhiBgwx0KA9eQfSsOH+QadpNZ4TQFdg83/APC8D/Kwf01rj4V2Dzf/AMLwP8rB/TWgsFFFFA12b4P7z/vNFGzfB/ef95ooDAeP9o/606prgPH+0f8AWnVAUUUUBRRRQFFFFAVkvOLsn/1aMbl2hg58KezpFGeP15+i/CtarPeeeEphIMYgu+DxMU3pXNlYegkrf0UHNWBkCSrm0F7N6D1W/ImuvORu0jiMDh5GN2Mah/rp8m/+5Wrljl9s4QbRxKL3hkLpbcUlAlQj7rit65jtsdLgWQnVHDeqRbn/AJFl/Cg0iiiigKKKKArNuefkRitpR4dcKEJjZy2ZwmjKALX37jWk0lqDmT+wXa3zIf8AWX3Uf2C7W+ZD/rL7q6btRag5k/sG2t8yH/WX3U4wXMvtuFs8RSNx4yYjK34rrXSdqLUGNYDZnK2IAdPFIBwkaNz7RXN+dP2blYRa2DHnGW/5m1atai1Bh21eTHKrEC0mJUA7xHMkQ9fRqCfXVXfmK2uSSViJOpJmBJ9J310zai1BzJ/YLtb5kP8ArL7qP7BdrfMh/wBZfdXTdqLUHMg5hdrfMh/1h7q6F5JbOfD4HDQyWDxQRI1jcZlQKbHiLipa1FqBaKKKBrs3wf3n/eaKNm+D+8/7zRQGA8f7R/1p1TXAeP8AaP8ArTqgKKKKAooooCiiigKhuWGyPjWBxMFrmSJ1X61rp/uAqZpCKDk3lqvS4bZ+K4yYfoX7ekwzGLXzlDH+FXb4Pe1suIaInv0ZfWpEqfkZ6vP9i+GeMxTyu8XxmXEIigRlOkABTNqStgvZuqw8nub/AAGCYNh8OiOPHN3fcRozEkaEjS280FiFLRRQFFFFAUUUUBRRRQFFFFAUUUUBRRRQFFFFAUUUUBRRRQNdm+D+8/7zRRs3wf3n/eaKAwHj/aP+tOqZ5ujdidEY3vwVrBTfsBAGvbftp0jgi4Nx5taD6opL0XoFopL0XoFopL0XoFopL0XoFopL0XoFopL0XoFopL0XoFopL0XoFopL0XoFopL0XoFopL0XoFopL0XoFopL0XoFopL0XoFopL03nxYHVWzPwXs87dg89AmzfB/ef95or7w8GRQtybce07yfWbmig9DXgdnxHfGnsD3UUUB3Oi8lH7C+6judF5KP2F91FFAdzovJR+wvuo7nReSj9hfdRRQHc6LyUfsL7qO50Xko/YX3UUUB3Oi8lH7C+6judF5KP2F91FFAdzovJR+wvuo7nReSj9hfdRRQHc6LyUfsL7qO50Xko/YX3UUUB3Oi8lH7C+6judF5KP2F91FFAdzovJR+wvuo7nReSj9hfdRRQHc6LyUfsL7qO50Xko/YX3UUUB3Oi8lH7C+6judF5KP2F91FFAdzovJR+wvuo7nReSj9hfdRRQHc6LyUfsL7qO50Xko/YX3UUUB3Oi8lH7C+6judF5KP2F91FFAdzovJR+wvuo7nReSj9hfdRRQIdnReSj9hfdX3FEq2CgKNdAAB+ApaKD3ooooP/9k="/>
          <p:cNvSpPr>
            <a:spLocks noChangeAspect="1" noChangeArrowheads="1"/>
          </p:cNvSpPr>
          <p:nvPr/>
        </p:nvSpPr>
        <p:spPr bwMode="auto">
          <a:xfrm>
            <a:off x="63500" y="-900113"/>
            <a:ext cx="2466975" cy="18573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6084" name="AutoShape 4" descr="data:image/jpeg;base64,/9j/4AAQSkZJRgABAQAAAQABAAD/2wCEAAkGBhISERUUEhMWFBUWGBgYGBYYFxwWFRcYGhggFBgfFRcXHCYeHRsjGhgXHzAgIycpMC0sFx4xNzAqNSYrLCkBCQoKDgwOGQ8PGikfHiQ1KjUwLTIvKTUpLDU1KjQ1LjQpKTUpLDUsLDQ1LzUuKTA1LDQsLSk1NiksLCksKSwwLP/AABEIAMMBAwMBIgACEQEDEQH/xAAcAAABBQEBAQAAAAAAAAAAAAAAAQQFBgcIAwL/xABLEAACAQIDAwUKDAMIAQUBAAABAgMAEQQSIQUxQQYHEyJRFTIzQlNhcYGS0QgUI1JjcnOCkaGxsjV0sxckQ2KToqPBwiU0w+HwFv/EABgBAQEBAQEAAAAAAAAAAAAAAAABAgME/8QAJREBAQACAgEDAwUAAAAAAAAAAAECERIhAxMxUQRB8BQikaHR/9oADAMBAAIRAxEAPwDZ5ZSWyJYEbydbA7rDiTb1fqgwJ4ySe1b8gAKMCNZDxMjfkAo/IU7oGnc/6ST2zR3P+kk9s07ooGnc/wCkk9s0dz/pJPbNO6KBp3P+kk9s0dz/AKST2zTqloGnc/6ST2zR3P8ApJPbNO6KBp3P+kk9s0dz/pJPbNOqKBr3P+kk9s0dz/pJPbNO6S9A17n/AEkntmjuf9JJ7Zp1eiga9z/pJPbNHxD6ST2zXrisUsalm3DfoSezcASajYOU8EnRdETIJmyoQpAICs7MCwAKgKdRfeO0UD34h9JJ7Zo7n/SSe2ac5qM1A27n/SSe2aO5/wBJJ7ZpznozUDbuf9JJ7Zo7n/SSe2ac56j5tvRgqou7NL0IC/Py5236WVQSTwtbfpQe/c/6ST2zR8Q+kk9s04z0uagbfEPpJPbNHxD6ST2zSJtFTM0IBJVFdj4ozEhR6TlY+geevSLGqzOqm5QgMNdCQGAJ3XsQfWO2g+O5/wBJJ7Zo7n/SSe2ac56UGga/EPpJPbr5MbpqGLgb1PffdI3+g/lT2ktQfKyAgEag6j0Gkrx2aPkx5iwHoDED8qKAwHj/AGj/AK06prgPH+0f9adUBXliMSqC7sFHaTYfia9arXLqXLhlIF/loRbtu4Fte3d66xnlxxtdPHhzzmPyncPjUcEo6sBvsQf0r5h2jG7FVkVmG8Agn8Kpu3cPOkWJxHRLhx0GQorBmbrgszFQB1VuKe7bSKIYJoQAxmjRCu9kYEtu3i2prn6t+7v+nx61ff8AxZTtGMamRbZst8w775v1vNX1NjUTvmVdCdSBoNCdeAuNaojBZVKNfK+0njPbqpGlPNl7QMmMjgmF5IopkkB3MA0ZRvOHWx9N6s8q36aSb+Fri2rCxCrKhJ3AMCT6ADX3idoRx2zuq3+cwH61AcmokM+M6gumIsug0+TU6dm80myQkuLxolAZlZEAaxtFkBFgeBOY3q870xfFjLZ30sE2OjQAu6qDuJIAPHQmiLaEbgsrqwXeQwIHHUg6Vn+ExLNHggoDg4nEJEH7xkUMFuddLA8OFXnZ+GIjIkjjQm9xHfKRu3kA3tTDPkeXwzxzu/mzg4xAufOMuhzXGWx3a18vtGMAkyKApyscwsG7Cb6HzVTNnYnM8eAOphncv9jFaSO/mJdAPR5q8NoYr5HF2F//AFBF13ElkAv5taz6vW46T6b92rfj+6u67YhO6WM7vHXibDjxOlOPjC5suYZrXy31te17dl6rm1NnyNhJw0UUbhCU6M3JK9cXuo8YD8ar55R9cY/XojeHzaQdKP8AluvppfLr3TD6bnvj+fH8rptYPPh5Fw0ih3Uosl9EucrEFb9ZRcgdoFQ+1eS0jkrCyxomF+Lwi7AqXYLIxK6jLGiBbbze9qeYDHxYPBwdO2QlRfiS2UyvoOwBifRU6klwDqPMd49IrtLuPLlNWxAwbOxIWZiy9NaZYDnYoFLEw5lCgCwCXNmPfa2NixbYePEcoWcFwIRDeR7DJGFPS9XX5RpHvY5rJcWBWrPjMckUbSObKoubAk+gAakncAN5IpMFjllQOl8pva4IvZit7HgSDY8RY1WVMx2ExMTSyRTByZZcqLIzN0hhSDDIVOlgxkkYGw1DG+WpfaeyMUYkhhlGVYJELuzdIZsgSJiQCSL52PnI32tU6mGQMWCqGO9gACeAud500pq+2Yw8qt1VhRXkc6KtwWsfOFXMfMR20ELHsHFjQTWVZoivXckwQxgBWJGjNKuZtTcMbk97TDC8jcQsKKGRXTDSpfO5JxU9hLIWtcAWJGWxu7euxwco4naNY8zGRnXdbKI1u5IPBWIQ/wCY24GpYOKCqT8ncVItumMZVmjQpI3gGkWxIsB0ghSwvfrOWvwp/g9kyriC5f5LrWjLmSzX6roxsVurtmVswvly2AqbklCgkmwAuSdAANTemmzNsRzqWjzWBA1UrqVD7mF9Awv2G44Ggg49g4npWLMvRzPK8oV2RvEjgAKqGIWJNQGXrMd9Jg9g4iPCTqhRcTM0jFw7lc0khOYNa4yoQAANMq+qf2ptFYYXlYEhFvYDVjwVf8xJAHnNOYnuBcWPEdlBV8VsPGM8mWaylkKddmQIiBCkkZ1YNmlbMrBrhLnSrRGthYbqZT7chXPdiSjIjAKSc8lsqiw1brKbDcGBNPwaBaKKKBrs3wf3n/eaKNm+D+8/7zRQGA8f7R/1p1TXAeP9o/606oCo7bGBSVArrmAdGsb71YMDp2EVI18kVLNrjdXZvicpRrgMLEEbwb6WI89Q2zOS8OHdXVBfcurN0Wbf0YZiFHDQCrAVFVTlNzg4fClkQdNKpAZQwWOMncJpSCFPYihnPBTUuMvdaxzuMsn3SMexYgR1B/7kzbz35BGbfv8Ay81exwEYxPTlAGCFOkNwSL3t2WrPH2ltXGjMJOgja5CpeBTv03NiGuRa5MJ3GwplHyEjkGeWXO2Vjfo1c6Atq2IMzHceNOMOdals2KFXmKFbyPmazXLHKBe1z2W0prtXk1FiJM7LlYLlzAspcb8rZWF18xvvrNp+QWG6NjmNwAdYsORcyFNwg7Lca9YOTmKw4zYXEslgDlVnh1NtMpMkJ328Eu46ilwlmieTLG8p7tJXZUf93+TC9CTkAuAnVydWx7O2++pdRWabP5wsVh2WPHQFwSQHRQkh46IGMUul9I2Df5ONaBsna8OJjEkEiyIeK8CN4YHVWHFSAR2VZNJllb7m+H2bGMS8wQB3UIX1ucttDrbs4cKaYrk/C8cqGMWkmEjatq2nW0Nxu4Gp8LRkFZ4TWmvUsvVQ+y+TkWHZnXeVIPWc6b/HcjgKa/8A89D8UGH6FcmfNk1tfN0l99/zqxZBRkFOEnWl9XLe7XhMhKEoFLW6ubvb7xfiBe26q7HybxAsplDxs7mQMx6QoyWRDIqgyZWMhv1TYrqba2oCi1bckNsXZMilnnKtISwBUsQE6QvGADYDKuUbr6bzTbbOwJp3K9Iqw3w+VRmDAJL0kw0+eoVB2C40qwZxrqNN/m9NfAnu5WzaAG9uqbkiwPE6bvOKCrJyYxasr/GczguWuXy/KzrLKFW+gWJejTj1jqKl9gbE6BZQxDGSaWQ2vazNZBr2IqL92pW482tLmFBW9s8mJJ5JW6RVVo44UGoyoZekxBuLdZgFUWNuqCa8hsLGEhmkjzHpg5Bc3U5jAqiwAVSwuLeKNTVodrAnfbs1PqFfEEoZVaxGYXswsRcXsRwNBBcn+S7Q26WQyBEhSNbtlAjjysxBNizu8hJN9MtSG1cDI4iETBAsqvJvuyLdrDLxL5Se0Br76kMwva4v2U32htGOGN5JGAVFLN228w4knQDiTQV6LknMY8OJp87I6NObkq+RjMcgbcWmyEnSyoFFq8I+SWJKdHJMmTPE5ylwb/GGxGIsb3GYFUXXQLw1vbopbgHdcA2O8emvsEUFXwPJqWPDuhKCWaSR5JI2ZHGd3bNGxU2YBkUC1rKRc3qe2VhGjiRXYMwXrMq5Azb2IXhc3NvPTu1LagKKKKBrs3wf3n/eaKNm+D+8/wC80UBgPH+0f9adU1wHj/aP+tOqApGNLVO5xeU7YeERRErNNezLq8cYsHdR88lljQfPdeANBE8rOWMk0vxTBMd5SSVGysWFg6RPY5QlxnlsSCQigudI7Y+yUw0gVlUvY5GAsoB74RAk5cwOpuWOhYsSDTrk3yYCxqEyiU2DC91RReyLfXKlzv75i5Ny5Iktr7LbVH75RmV1ubC/fdtr77+5gDXCSdGzIPtEPaB3w9QA9ilicB2Ubs2n1ZBdfysPWajpMf1btZZImGlwMzHxR2iRQbW4ggdlMcTt+JCrhsy5dCBcFVy4lCPTC/8AsbsoJd5rxenIP+Qn/o066a5A36lj6F0H4kkVWZNvxoLMSMj63B/wziWP9Fvy7ak8JtBbtY5mBEYUd8WU2Itv1mJ9aW7bBMTYdZ26J1DoO/BAKsTvuPy9XmqC2hs+XZ8xxGDclbfKByWGVeEx754huEnfx33uuizuHk6NQo1dtSeHnN+AHb2C++nUc4TdcsfNYnhr2DgB5zob2ITvJrlFHjIekS6sDlkjJBaN7XKtbQ6EEMNGBBG+pesictsnFJiFFsPICroL2EYuzLbtjGaVP8iypwW2tRShlDAgggEEagg6gg9lB90UUUBTDa0/yZRZBFJIGSNyLgPlJB89rXtcXtT+sa+EbiGSHCZWZbvLexI8VeyguezeTMrO8hfIJHysGQlnhSIwx7zoS5kls2bwgvqK88TyJWKNj07IiJPaykqgeNYIywBJYRQIFA4kseNq5c7pzeVk9tvfQNpzeVk9tvfQdVbL5Pt8ZiJOeKASNG1rAFwIoVUm9+jgDAkWBL3te5r1xHI55heaa75266KVYwmZZyl83ERxpfcADYXN65RG0pvKv7be+pPYuy9oYxsuGXETHjlLFR9Zr5R6zQdSryX/ALu0OfwkxllIBGcGXpWQC9wCoEd7nS+818bI5KdDKsrSmRlExJK2u88olkPfEBQAFVeAvqeGKYDmR21IAXlSHzPOxI9IjDU/bmE2pbTGxE/XmH55KDXNmcmJEmWeWUSyLHKl8lrtLKJM1yTuRVQDgL2sNKby8jncdeRWzTRSujIXjORi7hCxzhXfK2UsQuWw0JrEdqc0G3IRcXmH0U1z7LFT+FUjGtioXKSmaNxvVy6MPU1qDqHEckiYw2ImzFCSzpGVJhEoxBSyknXo4l00CqQBrXzgdhXxSspDQiRsRdFyxg9GIYIxqQ2UGSQ2sLkEi5ueWBtSbysntt76O6k3lZPbb30Ha4NLeuJxtObysntt76655AsTszBEm5OGgJJ3k9Gu+gn6KKKBrs3wf3n/AHmijZvg/vP+80UBgPH+0f8AWnVNcB4/2j/rTqgQ1kSzjG7SlnbWOM2TiLRs0MNvTIuJl3j/AAzwFaZyj2j8XwmIm8lDJJ60QsPzFZxyHwkceHbOLnPkzWJuIUWDfwBZHbfvY9tBNlGBzI2o3EGx9R0v67HjvqA21y5cy9EhbpWUgsB8pkIuGhjIC4lAdSqsG32vrfy5WY/L1MO0hJBMjwtDKyAa2aGVgzArckE7uOpFY9tzlDnBiiyiMG90Qxq50IYQlmWJrjXo8oPZQWXavKuJWPSP0rnQ9G2ZcrMshEch1Ed7SxhhnikjykEE1AYzlo7oUEaKDf8AMSAgWsAPl5gANwkAv1RVcOteqYJyuYKxW4XNY5cx3C+6/moJd+WGIJuShuxYgqLElmY3sdx6RxbsY16Qcr3zXdb6WzIcjgFizlW1s7ZpOtbTppCN4swwfJvESyrEiddzZQzKgJ4DMxAzHgL3J0qWx3NhtWIEvgpbDeVAf9hNBb+T3OKGYBnGti5lITLazMcxJvGg6qRDO7kFjY2FaLs3bMFh0ZZpCASjLacXvbNGdY720vqQdxFcy2IPYR+Iqc2DywnwrDKzFMxdkDZOkY+VdRmdbgdUnt3XvQb/ALWwEuLiZLhW0aNe+tIpzIT5swsb8CRbsfc1O1+lwZiJPyDBVB3iFl6SEHzqpMZ88R7KoOw+dLCyRKcTMIpDvjVHyA30sbG+7iTa++pnmw2xE+0ZxA4aKVZcpsRcxyrMNGAOgxTj0AUGt0UUUBWL/CU8Dg/ry/tWtorF/hKeBwf15f2rQYLTjBYJ5nWONS7uQqqouxJ0AAryiQkgAEkkAAakk6CwFdM80/Nguz4hNOoOKkXXj0KnxF8/zjx3bhqEFyC5hoogsu0QJZN4gB+TT65Hfnzd79atQxWKw2CgzOY8PCg8yIOwADj2AamnmNxSRRvJIcqIpZjwCqLk+oCsP2Xs2flNjHnxDPFgIWyxxjTMewcM5Fiz8LgDzBPbS5+UeQxbOwcuLfgbFQfOqKGcj02rxHLnlK3WXZShewq1/wA5Afyq/scBsnDXPRYWFewZcx9A6zsfWapeJ+EPs1WssWJcfOCIB6gzg/jagZx89+JwzhdqbOkgB0zoCPwWSwb1NV3hfZm2sPe0WKj3EEdeMngdzo3ot66j9jc5mytpDoc63fTocQgXP5hmujHzAmqhyx5AzbKl7o7ILKE1mw+rLk3tYbzH2qdV3g6aBWucXmRkwitPg800AuWQ6yxjed3fqO3eON99ZWRXX3IrlhDtLCiaLQjqyRnUxuNSD2jiDxHrrI+evmvWC+OwiWjJ+WjXdGxPfqOCkkAjgT2HQMdFdg83/wDC8D/Kwf01rj7jXYPN/wDwvA/ysH9NaCwUUUUDXZvg/vP+80UbN8H95/3migMB4/2j/rTqmuA8f7R/1p1QV3nC/hmM+wkv6Muv5XqobBxkKYa8oUBXxJZihY6YiQnX/wC+yr/yj2d0+ExEPGWGSP2kKj8zWV7B2svc+c5njkHSPmSPPInSxjEAjQZirSOLZhcragzTlrthJO9aCUyHMXXBmBwo720jdZr7vu76p5qV5T415MS5kkxEhXq3xHhgBwYXOWxv1QdKcchtiDF7Qw0Dd68i5/Og6zD1qCPXQXHma5uIMfJLJiixWAp8jqucuCwLnflsNw39tt90518XJgJcL8XiiEIgnREMd4ldiochVFgwj3ebPwvUnyjPcnaSY8LbCYpVgxNhpE66RSWHCwA9R4kCoj4Qe2/7nhUjZWWaRpAws11RRYq3ZeQajfQYxhcUiXXpGa+8kBV3A3BJJvfN2aqLHXTrLkrjulwcDl1kYxR52VgwL5AWuRxua42vV55vOcHEYGPEYeFWkOIW0KjUpOeorKONwd3EqvnoNQ5ruT+FxmFxyzwRyxHHT5MygkAhe8bevDcRVC53ubbC7MEckEz/ACzELC1myqouxEl7kAlRYjjvrauQnJ9dmbNjilZVZFaSZiRlDN1nu3YosL9i1zvzm8tO6WOaRSehTqQg6dQHViOBY3PosOFBWMDhHlkWONS7uQFUC5JO6wreeR2xkwm2IYIwQEhcHdck4eEsTl0uWym9Urmf5KxyynESlLJ4IZiHEgOpy8QFv28N1aLyFg6Ta+JkHWWJJFDb9WZMOuoFrWwklBqNFFFAVi/wlPA4P7SX9q1tFYv8JTwOD+vL+1aCtcwnI8YjFtipFvHhrZL7jMdV9lbt6StdGLVK5nthjDbJw+lmlHTN5zJ1l/2ZKu1Bn3PltQw7IkCm3SvHF6iS7D1qhHrqd5vtjLhdm4WJRY9ErN53cdI1/W1Q/PRsJ8TsqURgs0TLNYC5IS4e3oRmPqpxzYcsocdgolVx00UapLHfrAqMma3FWsDfdragwXnV5WyY3aEt2PRQu0cS36oCnKzW7WIJv6BuFPOTnMntHGRCUBIEYXXpSQzDgQqgkA9ptW34Tml2ZHiWxIgzSFy4DsWjVic11Q6b+29uFXG4oOROV/IHGbNYDExjK3eyIc0bHszWFj5iBWt8x/OG+JBwOJYvIi5onbUvGNGVid5UWIJ3i/ZWm8pNgRY3DSYeYXSRbX4qd6svnU61y/yTMmA21AraNFiRE9uIL9E3qIY0Gj9CdhbfQJ1cFjtMu5UJa1h9RyLf5XtWzYvCJKjRyKGR1Ksp3FSLEH0is0+ELs8Ps1JR30MykHiA4KGx9OQ+qtB5OY8z4TDzHfJFG59LIGP5k0HJ3LjkycBjpsOb5Va6E+NG3WQ+mxsfODXUfN//AAvA/wArB/TWsu+EfsMf3bFAa9aFz/yR/wDyVqPN/wDwvA/ysH9NaCwUUUUDXZvg/vP+80UbN8H95/3migMB4/2j/rTqmuA8f7R/1p1QIaxybCfE8fisMSY0mVxE6jrKJc8sRS1jcO2Ij3jVIhcXBGyVTecbky2IhEsQJmguQF0d0NiyqT44ZVkS/jxr2mg5a2olpXAz2DHwgtJv/wAQXNm7RUzze7aTB7Rw+IkvkRjmsMxAZSmgGp76tB2FyHwWPllxE7u8jNndA2RSXJsyC2bKxB3kZWDqdVsZTaXN1EswbB5IpbKiDJdIB/iSJa7PPlIsXJtcWIJTKFzw/OPsfHRGNsRFldcrRT/J3B0sQ9gfUao3KPmRE6r3PxymFcxjhlcukea2bo3S+hyroRw3mq9j+SAQhHwuYgZyqHOQikx4eHpI++lmkkEkj8FItYAgQeL5Iwr0hR3GTpQGBFnMPRYcsOOWTEykDsVeNBO4f4PuOv8AK4jCxIN7Z2Y28wygfiRVp2LDsHYV5GxK4rFAWutpHHAiNEJVL7rs1/PWZYjkgM8inEEqjEXYX6oxYwhbU8AwavTZnIMyW8K1whOVdAekbDyi+ozI4VwptmS+6gf84XO1PtK8SKYMNe/RhrvJbjKw4cco0HnIBplyP5vpcS5MqEIuUupzI+SRC6PGchVuBsLnXda5q38l+byOMxvOAp6jXjbMyyISpIcjWKRT1kI4mxA0q8wYIYYBYlAiF7IN0dzc5P8AKT+BOtj1qDzx0sEOEJW4dEAjvbM8hskefeGzOVu/mJv2SPNPsbosGZjqcQwdSd5iUdHET9YBpPTKaq8kPdXGLDH4BRmkcbihuruOGaQZoUO8qZnOmStchiCqFUAACwA3ADQAUHpRRRQFYv8ACU8Dg/ry/tWtorF/hKeBwf15f2rQa5sfDiPDxINyRoo9Sgf9U8pjsTFCTDQyDc8UbD7yA/8AdPqD5ZaxLnE2QNi7Qw20sGuSJ3KTRropJ6zADcA6ZtNwZAa2+su+ENMo2WinvmnTKOOiOSfw/Wgvu3NqdDg5sQgD9HC8ijg2VC49R0rlOXnA2i03THGTh730kIUcbKl8oXha1rV0rtBuh2I/Tb0wVnv2iDKR6b/nXM3JPkZidozCLDoTuzudI4x2u3/W88BQdOc3HKZsfs6LESW6Q5le2gzoxUkdl9GtwvasN5XYIPyoaNPGxcG7tPRsx/G5rfOTWw4tm4JIFbqQqS7nS51d2PZrc+asU5sMM20tvS40jqRvJOey7ErEvp1v9w0Gg8/eLCbIYHfJLEo9IJk/RDVw5HYYx4DCId64eEH0iMXrMudabuhtXBbLQ3VWEk9uF9TfziIMfvitjjUAWG4bqDOef2ANsljbvJoiPWSv/lVo5v8A+F4H+Vg/prVV5/8AEhdklfnzRAeq7/8AjVq5v/4Xgf5WD+mtBYKKKKBrs3wf3n/eaKNm+D+8/wC80UBgPH+0f9adU1wHj/aP+tOqApCKWigzvlfyLlilOMwAIfrF4lAJu3ftEp0bNbrxGwewIIcAmP2LyqikSxssxuAhvldgdyMQCQLksrWcXYsN19TIqr8pub7DYzM/gpWAzOoBD23dNG3VktwJsw4MKCChBjjaUnrt1sx33YHKT5wC0h9Nq+32eBHGhUEs0S6gHe/SEa9h/SobHcn9q4bSxxMSm4yfLafUdlnXS+gaXfwrzn5fZXQzwdGUa5BfojfQ7sUkQ3jdc799BZYdnR9K1o0F4ye9G8sZDw+cL+kXrwgwozyRncxJA9NvemvDNeoYc5mFDhgoNly2OIwo4EcJyeNeQ5SYnEPfC4Zm4XWOWcaqVN2Iih1GXXpSLqN9BMJIiq/SsEVeszsQqqQdSSd3zvQRxtULJjsRjX+K4ZLgjrFrrdDpebcY4SPF0eQdUBVOYu9l8jMRi8Q3xufIyhXIR1lmF7r1SiiGBurvRWccHrSNkbFhwsYjgQIt7m2pZjvZ2OrMeLEkmga8mOTkeDh6NSWYnNJIwAaR7WLEDQCwACjRQoA3VM0UUBRRRQFYv8JPwOD+0l/atbRWL/CU8Dg/ry/tWgtnMtt4YnZMIJu0F4W+7qn+wr+FXwVzPzG8shhMaYJWtFicq3O5ZQfkyewG5X7w7K6XBoPHGYxIkZ5HVEUXZmIVVA3kk7qxSXFNyi2vGIwfiGDOYsRYPrc3B4yEBQDuUE9oqT548ZLi8bg9kRNlExWSU+bMQt+0KFd7cSF7K0vk9ydgwUCwYdAiL+LHiznix4n/AKoKRzs4TaGNWPAYPDv0chVppyQsVgbhb3vYEBj6FAvrV15NcnosDho8PCoCoBc2sXa3WZu1mOv5VK1ReVG39pykwbMwbqTcHFTgRRpwvGr9Zj5yPUaCuc93LnLH3OwxzzTWEoXVlU2ypp47kgW7NPGFSPJrZ8XJ7ZDS4ixmbruL6tKRaOJT5t1/rmvPk3yDwuxkfH7QnEuIF2aZrlUY7+jB6zSNcjMdTewAubwGzcJPylxonnVo9mwMQkd7dIey/Fj4xG4dUa60E3zLcnZWM21MULzYskpfeIybkgHcGIAH+VB21qlfEMQUBQAAAAABYADQADgK8Np7RjgieaVgscalmY8ANT6/+6DFPhHbfBkw2EU96GmcedupH+Qc/eFatzf/AMLwP8rB/TWuVuVvKJsdjJsS+nSNdR81B1UX1KBXVPN//C8D/Kwf01oLBRRRQNdm+D+8/wC80UbN8H95/wB5ooDAeP8AaP8ArTqmuA8f7R/1p1QFFFFAUWoooEy0jIK+qKBjtHZiyROoshI0YKLqw1U+ezWNvNUZDspcUiHENIzR3jdc5VGdTYkqtgb7x5iKsBrNdu8r0wq46N2nd4JBM6xZYiI5WAQdIT1lOdLkC40HCgtuBwUOGxLKiLH0qKEt42QsWFzqSAwPov2VPVzpsnnWV8XEVwscah1YyO7zzWDDNZ2sB8mX3L210UKBaKKKAooooCsX+Ep4HB/Xl/atbRWL/CU8Dg/ry/tWgwYGui+Z/nVXFxrhMU9sSgsjE+HUDtP+IANRx39tc519xSlSGUkMCCCDYgjUEEbjQb5zqxS4DamE2siGSJAI5APF74a9mZHIB7VtxFaLyf5bYLGIHgxEbX8QsFkXzMhNwf8A9c1kPIznyVo/i21U6WMjL02UPcdk8ZHW+sPWDvqxnmf2JtAdNg5SqnyEgdB6UcMVPm09FBp820YkGZ5EUdpYAfiTVD5Uc9uAwt0gPxubcFiPyd+GaXcfu5qiovg6YK93xOIYdnUH55TVz5Nc3Gz8CQ0EC5x/iv8AKSepm3fdtQZ7s7kRtHbcy4nazNBh1N48MAUJHmU6oDxZusfNpWw7PwEcMaRxIERBZVUWVR2AV7iq/wApuXmBwAPxidVa2ka9aU+hF19ZsPPQT8sgUEkgAaknQADU3Nc588POkMc3xXCn+7I12cf4zjdb6MHd2nXsphzhc8WI2hmhiBgwx0KA9eQfSsOH+QadpNZ4TQFdg83/APC8D/Kwf01rj4V2Dzf/AMLwP8rB/TWgsFFFFA12b4P7z/vNFGzfB/ef95ooDAeP9o/606prgPH+0f8AWnVAUUUUBRRRQFFFFAVkvOLsn/1aMbl2hg58KezpFGeP15+i/CtarPeeeEphIMYgu+DxMU3pXNlYegkrf0UHNWBkCSrm0F7N6D1W/ImuvORu0jiMDh5GN2Mah/rp8m/+5Wrljl9s4QbRxKL3hkLpbcUlAlQj7rit65jtsdLgWQnVHDeqRbn/AJFl/Cg0iiiigKKKKArNuefkRitpR4dcKEJjZy2ZwmjKALX37jWk0lqDmT+wXa3zIf8AWX3Uf2C7W+ZD/rL7q6btRag5k/sG2t8yH/WX3U4wXMvtuFs8RSNx4yYjK34rrXSdqLUGNYDZnK2IAdPFIBwkaNz7RXN+dP2blYRa2DHnGW/5m1atai1Bh21eTHKrEC0mJUA7xHMkQ9fRqCfXVXfmK2uSSViJOpJmBJ9J310zai1BzJ/YLtb5kP8ArL7qP7BdrfMh/wBZfdXTdqLUHMg5hdrfMh/1h7q6F5JbOfD4HDQyWDxQRI1jcZlQKbHiLipa1FqBaKKKBrs3wf3n/eaKNm+D+8/7zRQGA8f7R/1p1TXAeP8AaP8ArTqgKKKKAooooCiiigKhuWGyPjWBxMFrmSJ1X61rp/uAqZpCKDk3lqvS4bZ+K4yYfoX7ekwzGLXzlDH+FXb4Pe1suIaInv0ZfWpEqfkZ6vP9i+GeMxTyu8XxmXEIigRlOkABTNqStgvZuqw8nub/AAGCYNh8OiOPHN3fcRozEkaEjS280FiFLRRQFFFFAUUUUBRRRQFFFFAUUUUBRRRQFFFFAUUUUBRRRQNdm+D+8/7zRRs3wf3n/eaKAwHj/aP+tOqZ5ujdidEY3vwVrBTfsBAGvbftp0jgi4Nx5taD6opL0XoFopL0XoFopL0XoFopL0XoFopL0XoFopL0XoFopL0XoFopL0XoFopL0XoFopL0XoFopL0XoFopL0XoFopL0XoFopL0XoFopL03nxYHVWzPwXs87dg89AmzfB/ef95or7w8GRQtybce07yfWbmig9DXgdnxHfGnsD3UUUB3Oi8lH7C+6judF5KP2F91FFAdzovJR+wvuo7nReSj9hfdRRQHc6LyUfsL7qO50Xko/YX3UUUB3Oi8lH7C+6judF5KP2F91FFAdzovJR+wvuo7nReSj9hfdRRQHc6LyUfsL7qO50Xko/YX3UUUB3Oi8lH7C+6judF5KP2F91FFAdzovJR+wvuo7nReSj9hfdRRQHc6LyUfsL7qO50Xko/YX3UUUB3Oi8lH7C+6judF5KP2F91FFAdzovJR+wvuo7nReSj9hfdRRQHc6LyUfsL7qO50Xko/YX3UUUB3Oi8lH7C+6judF5KP2F91FFAdzovJR+wvuo7nReSj9hfdRRQIdnReSj9hfdX3FEq2CgKNdAAB+ApaKD3ooooP/9k="/>
          <p:cNvSpPr>
            <a:spLocks noChangeAspect="1" noChangeArrowheads="1"/>
          </p:cNvSpPr>
          <p:nvPr/>
        </p:nvSpPr>
        <p:spPr bwMode="auto">
          <a:xfrm>
            <a:off x="63500" y="-900113"/>
            <a:ext cx="2466975" cy="18573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6086" name="AutoShape 6" descr="data:image/jpeg;base64,/9j/4AAQSkZJRgABAQAAAQABAAD/2wCEAAkGBhISERUUEhMWFBUWGBgYGBYYFxwWFRcYGhggFBgfFRcXHCYeHRsjGhgXHzAgIycpMC0sFx4xNzAqNSYrLCkBCQoKDgwOGQ8PGikfHiQ1KjUwLTIvKTUpLDU1KjQ1LjQpKTUpLDUsLDQ1LzUuKTA1LDQsLSk1NiksLCksKSwwLP/AABEIAMMBAwMBIgACEQEDEQH/xAAcAAABBQEBAQAAAAAAAAAAAAAAAQQFBgcIAwL/xABLEAACAQIDAwUKDAMIAQUBAAABAgMAEQQSIQUxQQYHEyJRFTIzQlNhcYGS0QgUI1JjcnOCkaGxsjV0sxckQ2KToqPBwiU0w+HwFv/EABgBAQEBAQEAAAAAAAAAAAAAAAABAgME/8QAJREBAQACAgEDAwUAAAAAAAAAAAECERIhAxMxUQRB8BQikaHR/9oADAMBAAIRAxEAPwDZ5ZSWyJYEbydbA7rDiTb1fqgwJ4ySe1b8gAKMCNZDxMjfkAo/IU7oGnc/6ST2zR3P+kk9s07ooGnc/wCkk9s0dz/pJPbNO6KBp3P+kk9s0dz/AKST2zTqloGnc/6ST2zR3P8ApJPbNO6KBp3P+kk9s0dz/pJPbNOqKBr3P+kk9s0dz/pJPbNO6S9A17n/AEkntmjuf9JJ7Zp1eiga9z/pJPbNHxD6ST2zXrisUsalm3DfoSezcASajYOU8EnRdETIJmyoQpAICs7MCwAKgKdRfeO0UD34h9JJ7Zo7n/SSe2ac5qM1A27n/SSe2aO5/wBJJ7ZpznozUDbuf9JJ7Zo7n/SSe2ac56j5tvRgqou7NL0IC/Py5236WVQSTwtbfpQe/c/6ST2zR8Q+kk9s04z0uagbfEPpJPbNHxD6ST2zSJtFTM0IBJVFdj4ozEhR6TlY+geevSLGqzOqm5QgMNdCQGAJ3XsQfWO2g+O5/wBJJ7Zo7n/SSe2ac56UGga/EPpJPbr5MbpqGLgb1PffdI3+g/lT2ktQfKyAgEag6j0Gkrx2aPkx5iwHoDED8qKAwHj/AGj/AK06prgPH+0f9adUBXliMSqC7sFHaTYfia9arXLqXLhlIF/loRbtu4Fte3d66xnlxxtdPHhzzmPyncPjUcEo6sBvsQf0r5h2jG7FVkVmG8Agn8Kpu3cPOkWJxHRLhx0GQorBmbrgszFQB1VuKe7bSKIYJoQAxmjRCu9kYEtu3i2prn6t+7v+nx61ff8AxZTtGMamRbZst8w775v1vNX1NjUTvmVdCdSBoNCdeAuNaojBZVKNfK+0njPbqpGlPNl7QMmMjgmF5IopkkB3MA0ZRvOHWx9N6s8q36aSb+Fri2rCxCrKhJ3AMCT6ADX3idoRx2zuq3+cwH61AcmokM+M6gumIsug0+TU6dm80myQkuLxolAZlZEAaxtFkBFgeBOY3q870xfFjLZ30sE2OjQAu6qDuJIAPHQmiLaEbgsrqwXeQwIHHUg6Vn+ExLNHggoDg4nEJEH7xkUMFuddLA8OFXnZ+GIjIkjjQm9xHfKRu3kA3tTDPkeXwzxzu/mzg4xAufOMuhzXGWx3a18vtGMAkyKApyscwsG7Cb6HzVTNnYnM8eAOphncv9jFaSO/mJdAPR5q8NoYr5HF2F//AFBF13ElkAv5taz6vW46T6b92rfj+6u67YhO6WM7vHXibDjxOlOPjC5suYZrXy31te17dl6rm1NnyNhJw0UUbhCU6M3JK9cXuo8YD8ar55R9cY/XojeHzaQdKP8AluvppfLr3TD6bnvj+fH8rptYPPh5Fw0ih3Uosl9EucrEFb9ZRcgdoFQ+1eS0jkrCyxomF+Lwi7AqXYLIxK6jLGiBbbze9qeYDHxYPBwdO2QlRfiS2UyvoOwBifRU6klwDqPMd49IrtLuPLlNWxAwbOxIWZiy9NaZYDnYoFLEw5lCgCwCXNmPfa2NixbYePEcoWcFwIRDeR7DJGFPS9XX5RpHvY5rJcWBWrPjMckUbSObKoubAk+gAakncAN5IpMFjllQOl8pva4IvZit7HgSDY8RY1WVMx2ExMTSyRTByZZcqLIzN0hhSDDIVOlgxkkYGw1DG+WpfaeyMUYkhhlGVYJELuzdIZsgSJiQCSL52PnI32tU6mGQMWCqGO9gACeAud500pq+2Yw8qt1VhRXkc6KtwWsfOFXMfMR20ELHsHFjQTWVZoivXckwQxgBWJGjNKuZtTcMbk97TDC8jcQsKKGRXTDSpfO5JxU9hLIWtcAWJGWxu7euxwco4naNY8zGRnXdbKI1u5IPBWIQ/wCY24GpYOKCqT8ncVItumMZVmjQpI3gGkWxIsB0ghSwvfrOWvwp/g9kyriC5f5LrWjLmSzX6roxsVurtmVswvly2AqbklCgkmwAuSdAANTemmzNsRzqWjzWBA1UrqVD7mF9Awv2G44Ggg49g4npWLMvRzPK8oV2RvEjgAKqGIWJNQGXrMd9Jg9g4iPCTqhRcTM0jFw7lc0khOYNa4yoQAANMq+qf2ptFYYXlYEhFvYDVjwVf8xJAHnNOYnuBcWPEdlBV8VsPGM8mWaylkKddmQIiBCkkZ1YNmlbMrBrhLnSrRGthYbqZT7chXPdiSjIjAKSc8lsqiw1brKbDcGBNPwaBaKKKBrs3wf3n/eaKNm+D+8/7zRQGA8f7R/1p1TXAeP9o/606oCo7bGBSVArrmAdGsb71YMDp2EVI18kVLNrjdXZvicpRrgMLEEbwb6WI89Q2zOS8OHdXVBfcurN0Wbf0YZiFHDQCrAVFVTlNzg4fClkQdNKpAZQwWOMncJpSCFPYihnPBTUuMvdaxzuMsn3SMexYgR1B/7kzbz35BGbfv8Ay81exwEYxPTlAGCFOkNwSL3t2WrPH2ltXGjMJOgja5CpeBTv03NiGuRa5MJ3GwplHyEjkGeWXO2Vjfo1c6Atq2IMzHceNOMOdals2KFXmKFbyPmazXLHKBe1z2W0prtXk1FiJM7LlYLlzAspcb8rZWF18xvvrNp+QWG6NjmNwAdYsORcyFNwg7Lca9YOTmKw4zYXEslgDlVnh1NtMpMkJ328Eu46ilwlmieTLG8p7tJXZUf93+TC9CTkAuAnVydWx7O2++pdRWabP5wsVh2WPHQFwSQHRQkh46IGMUul9I2Df5ONaBsna8OJjEkEiyIeK8CN4YHVWHFSAR2VZNJllb7m+H2bGMS8wQB3UIX1ucttDrbs4cKaYrk/C8cqGMWkmEjatq2nW0Nxu4Gp8LRkFZ4TWmvUsvVQ+y+TkWHZnXeVIPWc6b/HcjgKa/8A89D8UGH6FcmfNk1tfN0l99/zqxZBRkFOEnWl9XLe7XhMhKEoFLW6ubvb7xfiBe26q7HybxAsplDxs7mQMx6QoyWRDIqgyZWMhv1TYrqba2oCi1bckNsXZMilnnKtISwBUsQE6QvGADYDKuUbr6bzTbbOwJp3K9Iqw3w+VRmDAJL0kw0+eoVB2C40qwZxrqNN/m9NfAnu5WzaAG9uqbkiwPE6bvOKCrJyYxasr/GczguWuXy/KzrLKFW+gWJejTj1jqKl9gbE6BZQxDGSaWQ2vazNZBr2IqL92pW482tLmFBW9s8mJJ5JW6RVVo44UGoyoZekxBuLdZgFUWNuqCa8hsLGEhmkjzHpg5Bc3U5jAqiwAVSwuLeKNTVodrAnfbs1PqFfEEoZVaxGYXswsRcXsRwNBBcn+S7Q26WQyBEhSNbtlAjjysxBNizu8hJN9MtSG1cDI4iETBAsqvJvuyLdrDLxL5Se0Br76kMwva4v2U32htGOGN5JGAVFLN228w4knQDiTQV6LknMY8OJp87I6NObkq+RjMcgbcWmyEnSyoFFq8I+SWJKdHJMmTPE5ylwb/GGxGIsb3GYFUXXQLw1vbopbgHdcA2O8emvsEUFXwPJqWPDuhKCWaSR5JI2ZHGd3bNGxU2YBkUC1rKRc3qe2VhGjiRXYMwXrMq5Azb2IXhc3NvPTu1LagKKKKBrs3wf3n/eaKNm+D+8/wC80UBgPH+0f9adU1wHj/aP+tOqApGNLVO5xeU7YeERRErNNezLq8cYsHdR88lljQfPdeANBE8rOWMk0vxTBMd5SSVGysWFg6RPY5QlxnlsSCQigudI7Y+yUw0gVlUvY5GAsoB74RAk5cwOpuWOhYsSDTrk3yYCxqEyiU2DC91RReyLfXKlzv75i5Ny5Iktr7LbVH75RmV1ubC/fdtr77+5gDXCSdGzIPtEPaB3w9QA9ilicB2Ubs2n1ZBdfysPWajpMf1btZZImGlwMzHxR2iRQbW4ggdlMcTt+JCrhsy5dCBcFVy4lCPTC/8AsbsoJd5rxenIP+Qn/o066a5A36lj6F0H4kkVWZNvxoLMSMj63B/wziWP9Fvy7ak8JtBbtY5mBEYUd8WU2Itv1mJ9aW7bBMTYdZ26J1DoO/BAKsTvuPy9XmqC2hs+XZ8xxGDclbfKByWGVeEx754huEnfx33uuizuHk6NQo1dtSeHnN+AHb2C++nUc4TdcsfNYnhr2DgB5zob2ITvJrlFHjIekS6sDlkjJBaN7XKtbQ6EEMNGBBG+pesictsnFJiFFsPICroL2EYuzLbtjGaVP8iypwW2tRShlDAgggEEagg6gg9lB90UUUBTDa0/yZRZBFJIGSNyLgPlJB89rXtcXtT+sa+EbiGSHCZWZbvLexI8VeyguezeTMrO8hfIJHysGQlnhSIwx7zoS5kls2bwgvqK88TyJWKNj07IiJPaykqgeNYIywBJYRQIFA4kseNq5c7pzeVk9tvfQNpzeVk9tvfQdVbL5Pt8ZiJOeKASNG1rAFwIoVUm9+jgDAkWBL3te5r1xHI55heaa75266KVYwmZZyl83ERxpfcADYXN65RG0pvKv7be+pPYuy9oYxsuGXETHjlLFR9Zr5R6zQdSryX/ALu0OfwkxllIBGcGXpWQC9wCoEd7nS+818bI5KdDKsrSmRlExJK2u88olkPfEBQAFVeAvqeGKYDmR21IAXlSHzPOxI9IjDU/bmE2pbTGxE/XmH55KDXNmcmJEmWeWUSyLHKl8lrtLKJM1yTuRVQDgL2sNKby8jncdeRWzTRSujIXjORi7hCxzhXfK2UsQuWw0JrEdqc0G3IRcXmH0U1z7LFT+FUjGtioXKSmaNxvVy6MPU1qDqHEckiYw2ImzFCSzpGVJhEoxBSyknXo4l00CqQBrXzgdhXxSspDQiRsRdFyxg9GIYIxqQ2UGSQ2sLkEi5ueWBtSbysntt76O6k3lZPbb30Ha4NLeuJxtObysntt76655AsTszBEm5OGgJJ3k9Gu+gn6KKKBrs3wf3n/AHmijZvg/vP+80UBgPH+0f8AWnVNcB4/2j/rTqgQ1kSzjG7SlnbWOM2TiLRs0MNvTIuJl3j/AAzwFaZyj2j8XwmIm8lDJJ60QsPzFZxyHwkceHbOLnPkzWJuIUWDfwBZHbfvY9tBNlGBzI2o3EGx9R0v67HjvqA21y5cy9EhbpWUgsB8pkIuGhjIC4lAdSqsG32vrfy5WY/L1MO0hJBMjwtDKyAa2aGVgzArckE7uOpFY9tzlDnBiiyiMG90Qxq50IYQlmWJrjXo8oPZQWXavKuJWPSP0rnQ9G2ZcrMshEch1Ed7SxhhnikjykEE1AYzlo7oUEaKDf8AMSAgWsAPl5gANwkAv1RVcOteqYJyuYKxW4XNY5cx3C+6/moJd+WGIJuShuxYgqLElmY3sdx6RxbsY16Qcr3zXdb6WzIcjgFizlW1s7ZpOtbTppCN4swwfJvESyrEiddzZQzKgJ4DMxAzHgL3J0qWx3NhtWIEvgpbDeVAf9hNBb+T3OKGYBnGti5lITLazMcxJvGg6qRDO7kFjY2FaLs3bMFh0ZZpCASjLacXvbNGdY720vqQdxFcy2IPYR+Iqc2DywnwrDKzFMxdkDZOkY+VdRmdbgdUnt3XvQb/ALWwEuLiZLhW0aNe+tIpzIT5swsb8CRbsfc1O1+lwZiJPyDBVB3iFl6SEHzqpMZ88R7KoOw+dLCyRKcTMIpDvjVHyA30sbG+7iTa++pnmw2xE+0ZxA4aKVZcpsRcxyrMNGAOgxTj0AUGt0UUUBWL/CU8Dg/ry/tWtorF/hKeBwf15f2rQYLTjBYJ5nWONS7uQqqouxJ0AAryiQkgAEkkAAakk6CwFdM80/Nguz4hNOoOKkXXj0KnxF8/zjx3bhqEFyC5hoogsu0QJZN4gB+TT65Hfnzd79atQxWKw2CgzOY8PCg8yIOwADj2AamnmNxSRRvJIcqIpZjwCqLk+oCsP2Xs2flNjHnxDPFgIWyxxjTMewcM5Fiz8LgDzBPbS5+UeQxbOwcuLfgbFQfOqKGcj02rxHLnlK3WXZShewq1/wA5Afyq/scBsnDXPRYWFewZcx9A6zsfWapeJ+EPs1WssWJcfOCIB6gzg/jagZx89+JwzhdqbOkgB0zoCPwWSwb1NV3hfZm2sPe0WKj3EEdeMngdzo3ot66j9jc5mytpDoc63fTocQgXP5hmujHzAmqhyx5AzbKl7o7ILKE1mw+rLk3tYbzH2qdV3g6aBWucXmRkwitPg800AuWQ6yxjed3fqO3eON99ZWRXX3IrlhDtLCiaLQjqyRnUxuNSD2jiDxHrrI+evmvWC+OwiWjJ+WjXdGxPfqOCkkAjgT2HQMdFdg83/wDC8D/Kwf01rj7jXYPN/wDwvA/ysH9NaCwUUUUDXZvg/vP+80UbN8H95/3migMB4/2j/rTqmuA8f7R/1p1QV3nC/hmM+wkv6Muv5XqobBxkKYa8oUBXxJZihY6YiQnX/wC+yr/yj2d0+ExEPGWGSP2kKj8zWV7B2svc+c5njkHSPmSPPInSxjEAjQZirSOLZhcragzTlrthJO9aCUyHMXXBmBwo720jdZr7vu76p5qV5T415MS5kkxEhXq3xHhgBwYXOWxv1QdKcchtiDF7Qw0Dd68i5/Og6zD1qCPXQXHma5uIMfJLJiixWAp8jqucuCwLnflsNw39tt90518XJgJcL8XiiEIgnREMd4ldiochVFgwj3ebPwvUnyjPcnaSY8LbCYpVgxNhpE66RSWHCwA9R4kCoj4Qe2/7nhUjZWWaRpAws11RRYq3ZeQajfQYxhcUiXXpGa+8kBV3A3BJJvfN2aqLHXTrLkrjulwcDl1kYxR52VgwL5AWuRxua42vV55vOcHEYGPEYeFWkOIW0KjUpOeorKONwd3EqvnoNQ5ruT+FxmFxyzwRyxHHT5MygkAhe8bevDcRVC53ubbC7MEckEz/ACzELC1myqouxEl7kAlRYjjvrauQnJ9dmbNjilZVZFaSZiRlDN1nu3YosL9i1zvzm8tO6WOaRSehTqQg6dQHViOBY3PosOFBWMDhHlkWONS7uQFUC5JO6wreeR2xkwm2IYIwQEhcHdck4eEsTl0uWym9Urmf5KxyynESlLJ4IZiHEgOpy8QFv28N1aLyFg6Ta+JkHWWJJFDb9WZMOuoFrWwklBqNFFFAVi/wlPA4P7SX9q1tFYv8JTwOD+vL+1aCtcwnI8YjFtipFvHhrZL7jMdV9lbt6StdGLVK5nthjDbJw+lmlHTN5zJ1l/2ZKu1Bn3PltQw7IkCm3SvHF6iS7D1qhHrqd5vtjLhdm4WJRY9ErN53cdI1/W1Q/PRsJ8TsqURgs0TLNYC5IS4e3oRmPqpxzYcsocdgolVx00UapLHfrAqMma3FWsDfdragwXnV5WyY3aEt2PRQu0cS36oCnKzW7WIJv6BuFPOTnMntHGRCUBIEYXXpSQzDgQqgkA9ptW34Tml2ZHiWxIgzSFy4DsWjVic11Q6b+29uFXG4oOROV/IHGbNYDExjK3eyIc0bHszWFj5iBWt8x/OG+JBwOJYvIi5onbUvGNGVid5UWIJ3i/ZWm8pNgRY3DSYeYXSRbX4qd6svnU61y/yTMmA21AraNFiRE9uIL9E3qIY0Gj9CdhbfQJ1cFjtMu5UJa1h9RyLf5XtWzYvCJKjRyKGR1Ksp3FSLEH0is0+ELs8Ps1JR30MykHiA4KGx9OQ+qtB5OY8z4TDzHfJFG59LIGP5k0HJ3LjkycBjpsOb5Va6E+NG3WQ+mxsfODXUfN//AAvA/wArB/TWsu+EfsMf3bFAa9aFz/yR/wDyVqPN/wDwvA/ysH9NaCwUUUUDXZvg/vP+80UbN8H95/3migMB4/2j/rTqmuA8f7R/1p1QIaxybCfE8fisMSY0mVxE6jrKJc8sRS1jcO2Ij3jVIhcXBGyVTecbky2IhEsQJmguQF0d0NiyqT44ZVkS/jxr2mg5a2olpXAz2DHwgtJv/wAQXNm7RUzze7aTB7Rw+IkvkRjmsMxAZSmgGp76tB2FyHwWPllxE7u8jNndA2RSXJsyC2bKxB3kZWDqdVsZTaXN1EswbB5IpbKiDJdIB/iSJa7PPlIsXJtcWIJTKFzw/OPsfHRGNsRFldcrRT/J3B0sQ9gfUao3KPmRE6r3PxymFcxjhlcukea2bo3S+hyroRw3mq9j+SAQhHwuYgZyqHOQikx4eHpI++lmkkEkj8FItYAgQeL5Iwr0hR3GTpQGBFnMPRYcsOOWTEykDsVeNBO4f4PuOv8AK4jCxIN7Z2Y28wygfiRVp2LDsHYV5GxK4rFAWutpHHAiNEJVL7rs1/PWZYjkgM8inEEqjEXYX6oxYwhbU8AwavTZnIMyW8K1whOVdAekbDyi+ozI4VwptmS+6gf84XO1PtK8SKYMNe/RhrvJbjKw4cco0HnIBplyP5vpcS5MqEIuUupzI+SRC6PGchVuBsLnXda5q38l+byOMxvOAp6jXjbMyyISpIcjWKRT1kI4mxA0q8wYIYYBYlAiF7IN0dzc5P8AKT+BOtj1qDzx0sEOEJW4dEAjvbM8hskefeGzOVu/mJv2SPNPsbosGZjqcQwdSd5iUdHET9YBpPTKaq8kPdXGLDH4BRmkcbihuruOGaQZoUO8qZnOmStchiCqFUAACwA3ADQAUHpRRRQFYv8ACU8Dg/ry/tWtorF/hKeBwf15f2rQa5sfDiPDxINyRoo9Sgf9U8pjsTFCTDQyDc8UbD7yA/8AdPqD5ZaxLnE2QNi7Qw20sGuSJ3KTRropJ6zADcA6ZtNwZAa2+su+ENMo2WinvmnTKOOiOSfw/Wgvu3NqdDg5sQgD9HC8ijg2VC49R0rlOXnA2i03THGTh730kIUcbKl8oXha1rV0rtBuh2I/Tb0wVnv2iDKR6b/nXM3JPkZidozCLDoTuzudI4x2u3/W88BQdOc3HKZsfs6LESW6Q5le2gzoxUkdl9GtwvasN5XYIPyoaNPGxcG7tPRsx/G5rfOTWw4tm4JIFbqQqS7nS51d2PZrc+asU5sMM20tvS40jqRvJOey7ErEvp1v9w0Gg8/eLCbIYHfJLEo9IJk/RDVw5HYYx4DCId64eEH0iMXrMudabuhtXBbLQ3VWEk9uF9TfziIMfvitjjUAWG4bqDOef2ANsljbvJoiPWSv/lVo5v8A+F4H+Vg/prVV5/8AEhdklfnzRAeq7/8AjVq5v/4Xgf5WD+mtBYKKKKBrs3wf3n/eaKNm+D+8/wC80UBgPH+0f9adU1wHj/aP+tOqApCKWigzvlfyLlilOMwAIfrF4lAJu3ftEp0bNbrxGwewIIcAmP2LyqikSxssxuAhvldgdyMQCQLksrWcXYsN19TIqr8pub7DYzM/gpWAzOoBD23dNG3VktwJsw4MKCChBjjaUnrt1sx33YHKT5wC0h9Nq+32eBHGhUEs0S6gHe/SEa9h/SobHcn9q4bSxxMSm4yfLafUdlnXS+gaXfwrzn5fZXQzwdGUa5BfojfQ7sUkQ3jdc799BZYdnR9K1o0F4ye9G8sZDw+cL+kXrwgwozyRncxJA9NvemvDNeoYc5mFDhgoNly2OIwo4EcJyeNeQ5SYnEPfC4Zm4XWOWcaqVN2Iih1GXXpSLqN9BMJIiq/SsEVeszsQqqQdSSd3zvQRxtULJjsRjX+K4ZLgjrFrrdDpebcY4SPF0eQdUBVOYu9l8jMRi8Q3xufIyhXIR1lmF7r1SiiGBurvRWccHrSNkbFhwsYjgQIt7m2pZjvZ2OrMeLEkmga8mOTkeDh6NSWYnNJIwAaR7WLEDQCwACjRQoA3VM0UUBRRRQFYv8JPwOD+0l/atbRWL/CU8Dg/ry/tWgtnMtt4YnZMIJu0F4W+7qn+wr+FXwVzPzG8shhMaYJWtFicq3O5ZQfkyewG5X7w7K6XBoPHGYxIkZ5HVEUXZmIVVA3kk7qxSXFNyi2vGIwfiGDOYsRYPrc3B4yEBQDuUE9oqT548ZLi8bg9kRNlExWSU+bMQt+0KFd7cSF7K0vk9ydgwUCwYdAiL+LHiznix4n/AKoKRzs4TaGNWPAYPDv0chVppyQsVgbhb3vYEBj6FAvrV15NcnosDho8PCoCoBc2sXa3WZu1mOv5VK1ReVG39pykwbMwbqTcHFTgRRpwvGr9Zj5yPUaCuc93LnLH3OwxzzTWEoXVlU2ypp47kgW7NPGFSPJrZ8XJ7ZDS4ixmbruL6tKRaOJT5t1/rmvPk3yDwuxkfH7QnEuIF2aZrlUY7+jB6zSNcjMdTewAubwGzcJPylxonnVo9mwMQkd7dIey/Fj4xG4dUa60E3zLcnZWM21MULzYskpfeIybkgHcGIAH+VB21qlfEMQUBQAAAAABYADQADgK8Np7RjgieaVgscalmY8ANT6/+6DFPhHbfBkw2EU96GmcedupH+Qc/eFatzf/AMLwP8rB/TWuVuVvKJsdjJsS+nSNdR81B1UX1KBXVPN//C8D/Kwf01oLBRRRQNdm+D+8/wC80UbN8H95/wB5ooDAeP8AaP8ArTqmuA8f7R/1p1QFFFFAUWoooEy0jIK+qKBjtHZiyROoshI0YKLqw1U+ezWNvNUZDspcUiHENIzR3jdc5VGdTYkqtgb7x5iKsBrNdu8r0wq46N2nd4JBM6xZYiI5WAQdIT1lOdLkC40HCgtuBwUOGxLKiLH0qKEt42QsWFzqSAwPov2VPVzpsnnWV8XEVwscah1YyO7zzWDDNZ2sB8mX3L210UKBaKKKAooooCsX+Ep4HB/Xl/atbRWL/CU8Dg/ry/tWgwYGui+Z/nVXFxrhMU9sSgsjE+HUDtP+IANRx39tc519xSlSGUkMCCCDYgjUEEbjQb5zqxS4DamE2siGSJAI5APF74a9mZHIB7VtxFaLyf5bYLGIHgxEbX8QsFkXzMhNwf8A9c1kPIznyVo/i21U6WMjL02UPcdk8ZHW+sPWDvqxnmf2JtAdNg5SqnyEgdB6UcMVPm09FBp820YkGZ5EUdpYAfiTVD5Uc9uAwt0gPxubcFiPyd+GaXcfu5qiovg6YK93xOIYdnUH55TVz5Nc3Gz8CQ0EC5x/iv8AKSepm3fdtQZ7s7kRtHbcy4nazNBh1N48MAUJHmU6oDxZusfNpWw7PwEcMaRxIERBZVUWVR2AV7iq/wApuXmBwAPxidVa2ka9aU+hF19ZsPPQT8sgUEkgAaknQADU3Nc588POkMc3xXCn+7I12cf4zjdb6MHd2nXsphzhc8WI2hmhiBgwx0KA9eQfSsOH+QadpNZ4TQFdg83/APC8D/Kwf01rj4V2Dzf/AMLwP8rB/TWgsFFFFA12b4P7z/vNFGzfB/ef95ooDAeP9o/606prgPH+0f8AWnVAUUUUBRRRQFFFFAVkvOLsn/1aMbl2hg58KezpFGeP15+i/CtarPeeeEphIMYgu+DxMU3pXNlYegkrf0UHNWBkCSrm0F7N6D1W/ImuvORu0jiMDh5GN2Mah/rp8m/+5Wrljl9s4QbRxKL3hkLpbcUlAlQj7rit65jtsdLgWQnVHDeqRbn/AJFl/Cg0iiiigKKKKArNuefkRitpR4dcKEJjZy2ZwmjKALX37jWk0lqDmT+wXa3zIf8AWX3Uf2C7W+ZD/rL7q6btRag5k/sG2t8yH/WX3U4wXMvtuFs8RSNx4yYjK34rrXSdqLUGNYDZnK2IAdPFIBwkaNz7RXN+dP2blYRa2DHnGW/5m1atai1Bh21eTHKrEC0mJUA7xHMkQ9fRqCfXVXfmK2uSSViJOpJmBJ9J310zai1BzJ/YLtb5kP8ArL7qP7BdrfMh/wBZfdXTdqLUHMg5hdrfMh/1h7q6F5JbOfD4HDQyWDxQRI1jcZlQKbHiLipa1FqBaKKKBrs3wf3n/eaKNm+D+8/7zRQGA8f7R/1p1TXAeP8AaP8ArTqgKKKKAooooCiiigKhuWGyPjWBxMFrmSJ1X61rp/uAqZpCKDk3lqvS4bZ+K4yYfoX7ekwzGLXzlDH+FXb4Pe1suIaInv0ZfWpEqfkZ6vP9i+GeMxTyu8XxmXEIigRlOkABTNqStgvZuqw8nub/AAGCYNh8OiOPHN3fcRozEkaEjS280FiFLRRQFFFFAUUUUBRRRQFFFFAUUUUBRRRQFFFFAUUUUBRRRQNdm+D+8/7zRRs3wf3n/eaKAwHj/aP+tOqZ5ujdidEY3vwVrBTfsBAGvbftp0jgi4Nx5taD6opL0XoFopL0XoFopL0XoFopL0XoFopL0XoFopL0XoFopL0XoFopL0XoFopL0XoFopL0XoFopL0XoFopL0XoFopL0XoFopL0XoFopL03nxYHVWzPwXs87dg89AmzfB/ef95or7w8GRQtybce07yfWbmig9DXgdnxHfGnsD3UUUB3Oi8lH7C+6judF5KP2F91FFAdzovJR+wvuo7nReSj9hfdRRQHc6LyUfsL7qO50Xko/YX3UUUB3Oi8lH7C+6judF5KP2F91FFAdzovJR+wvuo7nReSj9hfdRRQHc6LyUfsL7qO50Xko/YX3UUUB3Oi8lH7C+6judF5KP2F91FFAdzovJR+wvuo7nReSj9hfdRRQHc6LyUfsL7qO50Xko/YX3UUUB3Oi8lH7C+6judF5KP2F91FFAdzovJR+wvuo7nReSj9hfdRRQHc6LyUfsL7qO50Xko/YX3UUUB3Oi8lH7C+6judF5KP2F91FFAdzovJR+wvuo7nReSj9hfdRRQIdnReSj9hfdX3FEq2CgKNdAAB+ApaKD3ooooP/9k="/>
          <p:cNvSpPr>
            <a:spLocks noChangeAspect="1" noChangeArrowheads="1"/>
          </p:cNvSpPr>
          <p:nvPr/>
        </p:nvSpPr>
        <p:spPr bwMode="auto">
          <a:xfrm>
            <a:off x="63500" y="-725488"/>
            <a:ext cx="1990725" cy="14954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6088" name="Picture 8" descr="http://data.teacherspayteachers.com/item/Point-of-View-In-Literature-PowerPoint-1st-2nd-3rd-Person/original-99380-1.jpg"/>
          <p:cNvPicPr>
            <a:picLocks noChangeAspect="1" noChangeArrowheads="1"/>
          </p:cNvPicPr>
          <p:nvPr/>
        </p:nvPicPr>
        <p:blipFill>
          <a:blip r:embed="rId2" cstate="print"/>
          <a:srcRect/>
          <a:stretch>
            <a:fillRect/>
          </a:stretch>
        </p:blipFill>
        <p:spPr bwMode="auto">
          <a:xfrm>
            <a:off x="457200" y="0"/>
            <a:ext cx="2230950" cy="16764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Prefixes:</a:t>
            </a:r>
            <a:endParaRPr lang="en-US" dirty="0">
              <a:solidFill>
                <a:srgbClr val="FF0000"/>
              </a:solidFill>
            </a:endParaRPr>
          </a:p>
        </p:txBody>
      </p:sp>
      <p:sp>
        <p:nvSpPr>
          <p:cNvPr id="3" name="Content Placeholder 2"/>
          <p:cNvSpPr>
            <a:spLocks noGrp="1"/>
          </p:cNvSpPr>
          <p:nvPr>
            <p:ph idx="1"/>
          </p:nvPr>
        </p:nvSpPr>
        <p:spPr>
          <a:solidFill>
            <a:schemeClr val="accent5">
              <a:lumMod val="20000"/>
              <a:lumOff val="80000"/>
            </a:schemeClr>
          </a:solidFill>
        </p:spPr>
        <p:txBody>
          <a:bodyPr>
            <a:normAutofit fontScale="77500" lnSpcReduction="20000"/>
          </a:bodyPr>
          <a:lstStyle/>
          <a:p>
            <a:r>
              <a:rPr lang="en-US" b="1" dirty="0" smtClean="0"/>
              <a:t>Anti</a:t>
            </a:r>
            <a:r>
              <a:rPr lang="en-US" dirty="0" smtClean="0"/>
              <a:t>-a prefix meaning “against,” “opposite of,” example: antifreeze</a:t>
            </a:r>
          </a:p>
          <a:p>
            <a:r>
              <a:rPr lang="en-US" b="1" dirty="0" smtClean="0"/>
              <a:t>Bi</a:t>
            </a:r>
            <a:r>
              <a:rPr lang="en-US" dirty="0" smtClean="0"/>
              <a:t>-a prefix meaning “twice,” “two,” used in the formation of compound words: bicycle, bifocal</a:t>
            </a:r>
          </a:p>
          <a:p>
            <a:r>
              <a:rPr lang="en-US" b="1" dirty="0" smtClean="0"/>
              <a:t>Co</a:t>
            </a:r>
            <a:r>
              <a:rPr lang="en-US" dirty="0" smtClean="0"/>
              <a:t>-together; joint or jointly; mutual or mutually: </a:t>
            </a:r>
            <a:r>
              <a:rPr lang="en-US" i="1" dirty="0" smtClean="0"/>
              <a:t>coproduction </a:t>
            </a:r>
            <a:endParaRPr lang="en-US" dirty="0" smtClean="0"/>
          </a:p>
          <a:p>
            <a:r>
              <a:rPr lang="en-US" b="1" dirty="0" smtClean="0"/>
              <a:t>Pre</a:t>
            </a:r>
            <a:r>
              <a:rPr lang="en-US" dirty="0" smtClean="0"/>
              <a:t>-before in time, rank, order, position, etc: </a:t>
            </a:r>
            <a:r>
              <a:rPr lang="en-US" i="1" dirty="0" smtClean="0"/>
              <a:t>predate</a:t>
            </a:r>
            <a:r>
              <a:rPr lang="en-US" dirty="0" smtClean="0"/>
              <a:t>; </a:t>
            </a:r>
            <a:r>
              <a:rPr lang="en-US" i="1" dirty="0" smtClean="0"/>
              <a:t>preschool </a:t>
            </a:r>
            <a:endParaRPr lang="en-US" dirty="0" smtClean="0"/>
          </a:p>
          <a:p>
            <a:r>
              <a:rPr lang="en-US" b="1" dirty="0" smtClean="0"/>
              <a:t>Sub</a:t>
            </a:r>
            <a:r>
              <a:rPr lang="en-US" dirty="0" smtClean="0"/>
              <a:t>-1. situated under or beneath: </a:t>
            </a:r>
            <a:r>
              <a:rPr lang="en-US" i="1" dirty="0" smtClean="0"/>
              <a:t>subterranean </a:t>
            </a:r>
            <a:r>
              <a:rPr lang="en-US" dirty="0" smtClean="0"/>
              <a:t>2. secondary in rank; subordinate: </a:t>
            </a:r>
            <a:r>
              <a:rPr lang="en-US" i="1" dirty="0" smtClean="0"/>
              <a:t>subeditor </a:t>
            </a:r>
            <a:r>
              <a:rPr lang="en-US" dirty="0" smtClean="0"/>
              <a:t>3. falling short of; less than or imperfectly: </a:t>
            </a:r>
            <a:r>
              <a:rPr lang="en-US" i="1" dirty="0" smtClean="0"/>
              <a:t>subarctic </a:t>
            </a:r>
            <a:endParaRPr lang="en-US" dirty="0" smtClean="0"/>
          </a:p>
          <a:p>
            <a:r>
              <a:rPr lang="en-US" b="1" dirty="0" err="1" smtClean="0"/>
              <a:t>Uni</a:t>
            </a:r>
            <a:r>
              <a:rPr lang="en-US" dirty="0" smtClean="0"/>
              <a:t>- prefix consisting of, relating to, or having only one: </a:t>
            </a:r>
            <a:r>
              <a:rPr lang="en-US" i="1" dirty="0" smtClean="0"/>
              <a:t>unilateral </a:t>
            </a:r>
            <a:endParaRPr lang="en-US" dirty="0"/>
          </a:p>
        </p:txBody>
      </p:sp>
      <p:pic>
        <p:nvPicPr>
          <p:cNvPr id="47106" name="Picture 2" descr="http://t2.gstatic.com/images?q=tbn:ANd9GcS3N0SEDnuqbVGdZ7stnccVRcDM3aTBtKQt_Edf_ssZUFPZziSvYQ"/>
          <p:cNvPicPr>
            <a:picLocks noChangeAspect="1" noChangeArrowheads="1"/>
          </p:cNvPicPr>
          <p:nvPr/>
        </p:nvPicPr>
        <p:blipFill>
          <a:blip r:embed="rId2" cstate="print"/>
          <a:srcRect/>
          <a:stretch>
            <a:fillRect/>
          </a:stretch>
        </p:blipFill>
        <p:spPr bwMode="auto">
          <a:xfrm>
            <a:off x="990600" y="152400"/>
            <a:ext cx="2514600" cy="133350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p>
            <a:r>
              <a:rPr lang="en-US" dirty="0" smtClean="0"/>
              <a:t>Open-Ended Essay for the final</a:t>
            </a:r>
            <a:endParaRPr lang="en-US" dirty="0"/>
          </a:p>
        </p:txBody>
      </p:sp>
      <p:sp>
        <p:nvSpPr>
          <p:cNvPr id="3" name="Content Placeholder 2"/>
          <p:cNvSpPr>
            <a:spLocks noGrp="1"/>
          </p:cNvSpPr>
          <p:nvPr>
            <p:ph idx="1"/>
          </p:nvPr>
        </p:nvSpPr>
        <p:spPr/>
        <p:txBody>
          <a:bodyPr/>
          <a:lstStyle/>
          <a:p>
            <a:r>
              <a:rPr lang="en-US" b="1" dirty="0" smtClean="0"/>
              <a:t>State a </a:t>
            </a:r>
            <a:r>
              <a:rPr lang="en-US" b="1" dirty="0" smtClean="0">
                <a:solidFill>
                  <a:srgbClr val="FF0000"/>
                </a:solidFill>
              </a:rPr>
              <a:t>theme</a:t>
            </a:r>
            <a:r>
              <a:rPr lang="en-US" b="1" dirty="0" smtClean="0"/>
              <a:t> from ONE of the works listed below.  Use TWO details from the text to support your response.</a:t>
            </a:r>
          </a:p>
          <a:p>
            <a:pPr lvl="2"/>
            <a:r>
              <a:rPr lang="en-US" i="1" dirty="0" smtClean="0"/>
              <a:t>Romeo and Juliet</a:t>
            </a:r>
          </a:p>
          <a:p>
            <a:pPr lvl="2"/>
            <a:r>
              <a:rPr lang="en-US" i="1" dirty="0" smtClean="0"/>
              <a:t>The Odyssey</a:t>
            </a:r>
          </a:p>
          <a:p>
            <a:pPr lvl="2"/>
            <a:r>
              <a:rPr lang="en-US" dirty="0" smtClean="0"/>
              <a:t>“The Gift of the Magi”</a:t>
            </a:r>
          </a:p>
          <a:p>
            <a:pPr lvl="2"/>
            <a:r>
              <a:rPr lang="en-US" dirty="0" smtClean="0"/>
              <a:t>“The Scarlet Ibis”</a:t>
            </a:r>
          </a:p>
          <a:p>
            <a:pPr lvl="1"/>
            <a:r>
              <a:rPr lang="en-US" dirty="0" smtClean="0">
                <a:solidFill>
                  <a:srgbClr val="FF0000"/>
                </a:solidFill>
              </a:rPr>
              <a:t>Theme</a:t>
            </a:r>
            <a:r>
              <a:rPr lang="en-US" dirty="0" smtClean="0"/>
              <a:t>-</a:t>
            </a:r>
            <a:r>
              <a:rPr lang="en-US" b="1" dirty="0" smtClean="0"/>
              <a:t>Central idea of a work of literature.</a:t>
            </a:r>
            <a:endParaRPr lang="en-US" b="1" dirty="0"/>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2590800"/>
            <a:ext cx="2057400" cy="2356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73751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50000"/>
            </a:schemeClr>
          </a:solidFill>
        </p:spPr>
        <p:txBody>
          <a:bodyPr/>
          <a:lstStyle/>
          <a:p>
            <a:r>
              <a:rPr lang="en-US" dirty="0" smtClean="0"/>
              <a:t>setting</a:t>
            </a:r>
            <a:endParaRPr lang="en-US" dirty="0"/>
          </a:p>
        </p:txBody>
      </p:sp>
      <p:sp>
        <p:nvSpPr>
          <p:cNvPr id="3" name="Content Placeholder 2"/>
          <p:cNvSpPr>
            <a:spLocks noGrp="1"/>
          </p:cNvSpPr>
          <p:nvPr>
            <p:ph idx="1"/>
          </p:nvPr>
        </p:nvSpPr>
        <p:spPr/>
        <p:txBody>
          <a:bodyPr/>
          <a:lstStyle/>
          <a:p>
            <a:r>
              <a:rPr lang="en-US" dirty="0" smtClean="0"/>
              <a:t>The time and place of a story or play.</a:t>
            </a:r>
            <a:endParaRPr lang="en-US" dirty="0"/>
          </a:p>
        </p:txBody>
      </p:sp>
      <p:pic>
        <p:nvPicPr>
          <p:cNvPr id="48130" name="Picture 2" descr="http://t0.gstatic.com/images?q=tbn:ANd9GcThMRlBNrNFtM6KZWiqQQVXxf0Wkzu_G3pYK-Sl9lP6BPTAq10coA"/>
          <p:cNvPicPr>
            <a:picLocks noChangeAspect="1" noChangeArrowheads="1"/>
          </p:cNvPicPr>
          <p:nvPr/>
        </p:nvPicPr>
        <p:blipFill>
          <a:blip r:embed="rId2" cstate="print"/>
          <a:srcRect/>
          <a:stretch>
            <a:fillRect/>
          </a:stretch>
        </p:blipFill>
        <p:spPr bwMode="auto">
          <a:xfrm>
            <a:off x="762000" y="2286000"/>
            <a:ext cx="7162800" cy="44196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txBody>
          <a:bodyPr/>
          <a:lstStyle/>
          <a:p>
            <a:r>
              <a:rPr lang="en-US" dirty="0" smtClean="0"/>
              <a:t>Soliloquy</a:t>
            </a:r>
            <a:endParaRPr lang="en-US" dirty="0"/>
          </a:p>
        </p:txBody>
      </p:sp>
      <p:sp>
        <p:nvSpPr>
          <p:cNvPr id="3" name="Content Placeholder 2"/>
          <p:cNvSpPr>
            <a:spLocks noGrp="1"/>
          </p:cNvSpPr>
          <p:nvPr>
            <p:ph idx="1"/>
          </p:nvPr>
        </p:nvSpPr>
        <p:spPr/>
        <p:txBody>
          <a:bodyPr/>
          <a:lstStyle/>
          <a:p>
            <a:r>
              <a:rPr lang="en-US" b="1" dirty="0" smtClean="0"/>
              <a:t>Long speech in which a character who is onstage alone expresses his or her thoughts aloud.</a:t>
            </a:r>
          </a:p>
          <a:p>
            <a:pPr lvl="1"/>
            <a:r>
              <a:rPr lang="en-US" b="1" dirty="0" smtClean="0"/>
              <a:t>Friar Laurence’s-opening of Act II, Scene 3</a:t>
            </a:r>
          </a:p>
          <a:p>
            <a:pPr lvl="1"/>
            <a:r>
              <a:rPr lang="en-US" b="1" dirty="0" smtClean="0"/>
              <a:t>Juliet’s at the end of Act IV, Scene 3</a:t>
            </a:r>
          </a:p>
          <a:p>
            <a:pPr lvl="1"/>
            <a:r>
              <a:rPr lang="en-US" b="1" dirty="0" smtClean="0"/>
              <a:t>Romeo’s in Act V, Scene 3</a:t>
            </a:r>
            <a:endParaRPr lang="en-US" b="1" dirty="0"/>
          </a:p>
        </p:txBody>
      </p:sp>
      <p:pic>
        <p:nvPicPr>
          <p:cNvPr id="49154" name="Picture 2" descr="http://t3.gstatic.com/images?q=tbn:ANd9GcR55jykHj4H3ILTF_Tjj0w8vMn-ZIGmhMVrDfEMhgGoP19UzKPVmw"/>
          <p:cNvPicPr>
            <a:picLocks noChangeAspect="1" noChangeArrowheads="1"/>
          </p:cNvPicPr>
          <p:nvPr/>
        </p:nvPicPr>
        <p:blipFill>
          <a:blip r:embed="rId2" cstate="print"/>
          <a:srcRect/>
          <a:stretch>
            <a:fillRect/>
          </a:stretch>
        </p:blipFill>
        <p:spPr bwMode="auto">
          <a:xfrm>
            <a:off x="7010400" y="3810000"/>
            <a:ext cx="1676400" cy="2552700"/>
          </a:xfrm>
          <a:prstGeom prst="rect">
            <a:avLst/>
          </a:prstGeom>
          <a:noFill/>
        </p:spPr>
      </p:pic>
      <p:pic>
        <p:nvPicPr>
          <p:cNvPr id="49156" name="Picture 4" descr="http://t0.gstatic.com/images?q=tbn:ANd9GcQYWwFmEoBGkcxNUgWBn7FdMxnH6df5l1C8wZqWJWrPmvh6dJA5"/>
          <p:cNvPicPr>
            <a:picLocks noChangeAspect="1" noChangeArrowheads="1"/>
          </p:cNvPicPr>
          <p:nvPr/>
        </p:nvPicPr>
        <p:blipFill>
          <a:blip r:embed="rId3" cstate="print"/>
          <a:srcRect/>
          <a:stretch>
            <a:fillRect/>
          </a:stretch>
        </p:blipFill>
        <p:spPr bwMode="auto">
          <a:xfrm>
            <a:off x="1981200" y="4572000"/>
            <a:ext cx="3962400" cy="22860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a:solidFill>
            <a:schemeClr val="accent1">
              <a:lumMod val="40000"/>
              <a:lumOff val="60000"/>
            </a:schemeClr>
          </a:solidFill>
        </p:spPr>
        <p:txBody>
          <a:bodyPr/>
          <a:lstStyle/>
          <a:p>
            <a:r>
              <a:rPr lang="en-US" dirty="0" smtClean="0"/>
              <a:t>Summary</a:t>
            </a:r>
            <a:endParaRPr lang="en-US" dirty="0"/>
          </a:p>
        </p:txBody>
      </p:sp>
      <p:sp>
        <p:nvSpPr>
          <p:cNvPr id="3" name="Content Placeholder 2"/>
          <p:cNvSpPr>
            <a:spLocks noGrp="1"/>
          </p:cNvSpPr>
          <p:nvPr>
            <p:ph idx="1"/>
          </p:nvPr>
        </p:nvSpPr>
        <p:spPr>
          <a:noFill/>
        </p:spPr>
        <p:txBody>
          <a:bodyPr/>
          <a:lstStyle/>
          <a:p>
            <a:r>
              <a:rPr lang="en-US" dirty="0" smtClean="0"/>
              <a:t>a comprehensive and usually brief abstract of previously stated facts or statements</a:t>
            </a:r>
            <a:endParaRPr lang="en-US" dirty="0"/>
          </a:p>
        </p:txBody>
      </p:sp>
      <p:sp>
        <p:nvSpPr>
          <p:cNvPr id="50178" name="AutoShape 2" descr="data:image/jpeg;base64,/9j/4AAQSkZJRgABAQAAAQABAAD/2wBDAAkGBwgHBgkIBwgKCgkLDRYPDQwMDRsUFRAWIB0iIiAdHx8kKDQsJCYxJx8fLT0tMTU3Ojo6Iys/RD84QzQ5Ojf/2wBDAQoKCg0MDRoPDxo3JR8lNzc3Nzc3Nzc3Nzc3Nzc3Nzc3Nzc3Nzc3Nzc3Nzc3Nzc3Nzc3Nzc3Nzc3Nzc3Nzc3Nzf/wAARCACXAK0DASIAAhEBAxEB/8QAHAAAAgMBAQEBAAAAAAAAAAAAAAYEBQcDAgEI/8QARhAAAQMDAgIIBAIHBgUDBQAAAQIDBAAFEQYhEjEHEyJBUWFxgRQykaEVsSNCUnKCwdEWJGKS4fAlM0NUkzQ1U2Sio8Lx/8QAGQEAAwEBAQAAAAAAAAAAAAAAAQIDAAQF/8QALREAAgECBAQFBAMBAAAAAAAAAAECAxEEEiExEzJBUQUiQmFxFIGR8KHB0eH/2gAMAwEAAhEDEQA/ANwozWfy+k+Oq4zLdZrFdLi/EdUy46hKENcSdiOInx8QO81VzNd6qeH90gWWBn/vJanVJGeZS2P599BySHjTnLlRqeR418K0gEkgAeNYnJvmqJax8Zql1KOHBat0NDQz++rtfaqeXbY87H4m/cLirJJ+MmrUNzn5QQB6CldSKOiOCrPpY2u46t09bUcU69QWvAF9JJ7+QNLU3pd0w2SmCbhclA44YcRR78c1cIx5g1nUe3QYqQmPDjt4Tw5S2OLHmeZ+tSe7Hd4d1I6y7F4+Gy9UhmkdK899sG16YeBPJU18Nj1wMmqaRrXXUtxQ+ItUBvfAYYU4oeG6jj8uXKoWBRtSuqzoj4fSW7bPiZ+pljif1VclLI34AhI+mKto2rtUxAkN3OPKAGD8bFBJ90FNVWf9K5vSGI6eKQ820PFagn86GeY7wlBboeYfSVJQn/iNmC8HYw5AJI8cL4cemfer63a7scwALdehrxkokslPD/EMp+hrFnNRW1Kihl1clzHyRmysn+VSYir9c1A2+wPpSdguWrq/tzpuLJbnJUo4VbS/s/QES4Q5qOOJKZfT4tOBX5VI4h41h9v0Hq+c427NuEW3AHlHbyvH7yhkH0pxtendV2iUy7H1YqYynZ2LPY4woZzsoYIPnv8AyrLEQ2bOGcIrlNAopcevsiBvcDbQnA+SWUrJ8kqT/P6VVXrpKtVtY40ocdXjbcBJPgO8n0FUVSL2MqU3sh4orM7P0yWqQ+0zebbPtgcVwpkut5Z8iTzHd3EDvNaS04l1CVoUFJUMpUDkEeIpxGrOzPdFFFYAUUUVjGXXno/vtpU5I0Xdz1alFxy3zkhbaiTk4VjIOfH60mS9UNxZXwWsLBKtUvOOvaTkHzx3jv24q/QhrMOn60pmaPbuBUEqgyUKJPMoX2CB7qSfalcE9ytOvUp8rFaOhmchS7LNiXBATxFlpwJeT6oJ+5IqM7JaYeDEkmM8ThLchJbUo+QPP2r3o3Q9rvOj7fNkNyYdxJWpMqOsoWodYrhVvtywBtyqbJsGrrXGU0iTE1FCxhUWW2ErIPcCc/cmpumuh3Qxs7akSo82dHgt9ZJc4E4znBOPpVa69bkuBl/8S0pOOwRIQXYyiOYAVyA8sAZ76kPG8RmBIRFjXiDz+JtrgVj1Ruc0jps6FjIyWmn8ldI1jAQSmO0+/wD4sBA++/2qZCGqLwhDlut0aPHc3S9IcyCPIZz3eFVjh01ciovBESRkhQV+iOfA92fWpEK2XizpcOnLwEtOHdC0gp9e8Z8wBWkkl5dH7nPKeIlyyuvYvY2hrzLKRc9QLCT8yI7YR9FEgD6VYt6I0Xagl+7ymOIc1ypJOT6ZCTyO1LKoF/mHNz1FIx+wx2fuMY+leTZLJCV1s4JUe9yU9nP12zUclR7z/CJ/T1Zay/lj3H1ToW0JLNvCX+DkiK3kfRA8a6DpGecRw2vT7rSSOyqUQ0PXGSeflWeu6hslvRwR1JUQNkx0YH15VBc1g9IcDNst5WtWyQo8aj/CkfzorDLs/uHh0Y887/Bor+sNRSOT8aKCSMMt8avIhRxju7jVZKuc5xsqn3WS4ARxKce4APZOBVDbdO65vZC3Ei2RzyU6A2SP3RlX1xTPbOiy3pIevs6TcnRvw5KGxv6lR+vtVVQSCq1KPJD8i/8AjltDyWmHw+6o9lEdBcUfZIqRHsupb2vjg21FrbO3xU8Ycx5I3I9/HatAhs2KwFMS3R48d1YyGY7XE4rzIGVH1NWzKlLSFKbU3nklWCftVIwihZ4mpNW2XsYpdUSLHe1WDUD6J7D7aVof4OD5thn3B861DoUuUty3XW0S3i43bJIai8R3S0RsnluBjv8AHwrPOnLiRc7S4jZRYc3HP5hTf0PJLerdQEDZ6NHd7XP9YU6Vmc85OUNejNfooopiAUUUVjCFqDpIahXB+02O0zLtc2VcLjaB1bbZ2+ZZB8e4e4pW1CxrXWMZq3zJUWEzMcCFQorfWBKfmKnHDvgAHHDzJSPOp166Pb3apk+6aYnLlmY6X5ESSsNrKsk9hwbDnyI8MnaoNp1m7FuJhXFp6JPaA423UcDgHpyUPQ1OUnH4OqjSpzjv5jWIVsiRbdHhMsoDDDaW204xgAYHpXGRZ21HLCyj/CRkVS27VK3k8aVNyWznIT2VA48D/pV3BvUGaeBD3VvcuqcBSrOO7PP1GRTKSkTnSqUt0U9zsofZLU6E1KZIwUrQFpPqCKSLn0e21BVKskyTZJWeLjjLJbyOQUnPL3Fam9LeYKlLjLcZGT1jPaIHmnmfbPpXhty2XNJWy406ofNjZST4KHMHyNGwin3MRutjvgQF3aywNSxuHAmRSGZATnntz9s0nTI9thNvv2e8ToL7QCvw6Y2pDg35AjZXoRX6EuujWpKi/bJb8CVkq66OvhKie9SfkX/ED653pK1TAvsJBTftOQ9Q29JJD7DYQ+2P3d8/wnvoWGzmNfjN4nrTHRKkrWsYCGR2leyQCavLR0d6nu7odeYMRBxl2Y5hRHpuT9qZdDXy1M65XEsbC24Fza/5K2QlUZ5CSeH0ISc4J3PlWlXN26pQRaYkR1ZHOS+pAHnhKDn6jn9dsbWWsmJNn6JbXGIcu8p+ev8AYQOqb8uRJP1psSzp7S0UuJbgWxrO68JQVHuBPMn61nci76rvGqlaamXJFqdySBCHBx7ZGFntct+7ly8GNno+hMBLp/v8v9d+YvrCMcsZzSznlOihQ4m1kvc83DpLiLksQtPQJF0mPqw0k5aQee+4yfoB51OiWnUt54XtRXT4COob2+3dlXPkt3OfI8P1pQ1vZ3uoTLjdibb1dYhTZwQBvsR3ggEelXdr6SGnLFF44j068Kbw8xHRwoC9wCpZGBkBJ2zjPlQhNSVw4nDSoVMjd+z7jrbbZCtbBZgRWmEqPEsoHaWrxUrmo+ZqPetRWexIK7nPZYXwkpbJytWPBI3NIF2vuorqysy5jVmiA5UiGv8ASY/xO93tSzHlWsXJuNZoYuVweXhLshwJyr99e3vt60177CcNxV5aL96HuY7P1Ve1Xu6IEeA0cttrOAlsbgD8ye/8tI6CIcp/8a1A+cMzXUssAjGUozkjy7WPUGld3Q+udQqajPQI9thLP6R/4ttxKh5hCiT6Yx4mt0sNsYslniW2MD1UVlLSc8zgYyfM8/eik92SqShbLAsKKKKYiFFFFYx8IyKqdQaetN+jJYu0FqQB8ilDCkHxSobj2NT7jK+CgSZfVqc6hpTnAnmrAzgUjydZ396K2/Gs1visvICm1zZ5JI5/I2lR5Y7++ik3sYyZ+c9A1VOtmn/irnAiOcLbil/pU4xxHj2BAVxAZ5gUy2vVwklcSc38QpOzjLieB5Pqk7K8cjHvXbR6YVu0iZFzSwCh+R1riE7KIcUCRnfG22amXPS9vvkVt9KCCpIU0ScLR39lXMV5s8TGNRxkrLuetRhPhrW5dWjUD6hmz3BMlKfmiTSriA8Mntp9SFDwHjYP3myT1tt3xiRapvEEtSgooyc/qvo2AJwOFRGeWDyrLLharranEpfSucwjPCodiQ35pUMA+xBqXbNXS1BSUKaucdIKXWHE9XIR5HOyvDBA9a6oVLq6d0RqUYS6Wf70/wANUdOpbWhtyC6zf4RAJQ8pLMnHPIWAG1ehCfWvVu1zZJcw2+W47bbkPmhT2+qX38ieyobEZBPLwpCsNwhKeWNLXV61TCeJdudT+jKvNlW3fnKCM+NW9y1JHVD+E6QNPNuRMYVOioLzKduZT87e4Hccbb1VSTOWdGUdd0UXSy/Hga/089YobT94SlSnWEDhDoV2W+JQ7/n9BzwKZ7Wu+pbVIv7tsYbBz1UdCzwDzcUrGfasrs9rvLepH7tp+zvNRElSIS7mVLLKDsCAcEnhzjuAPfzq5uVguL7ZmakkPzENDJDzgQyj0QCB4c/ChKaRSjQqS1St8njWN5s0rVtluFjl9dOaeEd5bKT1fAcgdvkSOI8u4+VNdhfbanpW+6UJUk8ycKUfH/WkSzKiXjWdrjQ1tmLEaedWUDCc8ONvTY/72erHF+IldasZbaTxnbme4f78K56rblE9fw+MY0aqb07lJr6cmyx5jjL/ABPrJSg4xhavD0G/tSVEvam4jFssENcl5LeONQwM95x9dyat78j+0Op2Lc6slmOgvyCk96sYH++4002OysNj4eEwlhlJBWpI39z3n1qcqsKUdeupOu6lWtZPSKt/oixtJahvjgduMjgTzDYyop9hsPrTLbui6EEj40uO7YPG5j7Jx9ya0JttqKyEghtA7yfzqK9dYrRIC+sP+AVxTxtabtDQRYamneWr9yih6KVazx2XUF3tyhybbf4muXIoPP3JqzRfNe2kp4vwy9x0jCuJKmHjjzHZz7VW3TWcOEk9ZIjsY/aVxK+g/wBaUrp0jsqQsspkSU8tz1ac/wC/Kr0Z4t/9I1aeGW+hqcLpNhA8N5tNytygcFXVden/APHk/amq03+1XlCl2qfHlBBwvqlglJ8COY96/O1ql6y1So/gNtX1ROOsabwlO+/bXtn0rTejHQ+o9P3d+6Xy5tLMhrqnIqSpwkDBSeM4AIOdgCN+delBzt5jz55L+VmniigcqKcmeHW0utLbcSFIWClSTyIPMVlMeEu0XORoyXxdSEGVZpC1E8Ted2ST3pzjG/Z38M6ycUhdMbTCdJLuCXUM3CA63IhuFWFBYO4G4zlPEMfbamjLK7mMR1VJm2UzrO4F/DOSBIbCtsAklafdQx7GtQsl2ShhpK1hbCkpKVjfh/0qM1OZ1JZmrshoJdPYmR1J3SvlnHnj7ilGZCnafWqTZU9bbvmfhnJKeWSj+n2qOMwSqwzROnDYlU5ebY1Zbbb7fCsJWhW4zS3ftIRbjh1tPC8g5Q4lWHEHxCv5GoOm9VMzWcxXeJKfnYcwFN/7+lNkSexKA6tWFYyUq2IrwGqtCWh694VF3Rl13s86MlTV3ifiMZHaS62ngfR5+B9Rz8K62vUd3tjAdt85F0t7P/MYf2ebA7goDO3nTtqOfGRIg24ZXLlPcLQTvwpAysny4Qfcipl30Da5yEyZyvhngjCXox4HB4Jz+t4YIr0KWKbinNbnDVahK0Xd/v5+5m146VJbyertMNqMCN3X8LPsBsPU5qiYtmodVOpk3J9amf1XZJ2x/gT/APynKJoy3WibwIQuZITjhcdTnHokbfzqymOJhNuuSDwhkFSznlgb1WWJjtTQVh5y1rS0KHQlrat0q/SG3C6GgiG2skA5VhS+W36o+9PtukIatEspSoKQk8Sz+so7DH2pK0OtiZZ7zLjpWgquQcIWe1wlHf7k1bXTUEO0wGY0l9LKVqKlHBJWrbbbuG29NNvP9j0sHCH0i1sri7pp6M21Pukx5ttyRJUFlagOFKDgCp03pDgQmgzEWtxKQcCO2CPdRI+1VNk0RF1BfpinbiUxnB8Qy4yhKi6FHtDiJwkpJG2Nwe6niH0Y6XjcJfiOy3AQSXn1YPskimeHhN5pHlSr1YXijNp+vpslY+EjtJWTgKdUXFHwwPH61xRbta6gBAiT1sqAUOJBZbOfDOM/et1gWq3W5HBAgRowG46poJ39qJVyaYzwMyJTn7EdorOcZwVbJT6qIFWjThHZHPKU5c0jIYHRHenlD42TBipwCeFSnFZ/dAA+9XHR/pKy23pAlxLvPjSkwWUKbQ8jhS44vcZBJHZAzg95B7qb5kjVc5IFqgQreg83JzxcWOf6iAR4d5pFv9luulrn+Pz7xFuKnxiW2oJZdcSAB2UE4OAByxyx30zbtoJljfU/QzKW0JCWgAgfKBsAPIV0BzWHWi7PGMl6w3OREBA7DZykd+C2oFIznw96u0dJt0srRXqG3x5cdPOTBX1a/wDxrOPoqp060ZO3Uaph5Q13Rq9FcIMpubDZlMk9U8hK0E+BGRXerEBA6QNQzLXqGw20TH4EGepaHZbSEE9ZyQniWCAN99gdxg86Q+lRTUOfEhx7Y7LnPLTJ+MlOKdLoQd2m8k8JJCchOPvWndJmlU6t0tIhJA+La/TRVE4w4AdvQgke+e6kBYe1/wBHzMhv9Ff7Y5xDB7SX2+7y4hvjuOPDd46poBIvMqNHfg61tPEu03tKGp7QAKWnSOEFX7I2KVeYHfXl9KQ6rqiVNk5See3d7/0q80J8FqbS7yupBtl2bcTKjDOY0jk7jB2SvZQ8D+9sprYk2aZIssvidl24DgUQR8THPyrHicDB/wAQ86rQqW8rMysu+mUSJBn2p0wZ6d+NHyr9R/v3rja9SrYkJg39Hwc1Jwl3GG3PMHkPy/Kp2oZNwj2wTbQ4ytLaeNaVt8QUj9oHPdvt3+1VtjhXDXNscVJmwUJC+Dq0xSpxBPLHaGMioY2FHLeenuVoVZ035S5sr5e6TozD3aSmESjyUpYyfoKedQ3Qu6vhWpKuwzCXLWkHcrKg2nI8ACvn4jwrO1dHGpLHLbultnIccijDIktEdnBHCTkjkSP6V4gagnyOktiZfoKoD7kT4Tqzkg434grkRz5Zry5RjOLyO+haM71k33NHklmI09JKUhXD2lHv8Kyu4SlXm3xGy6pAu9zQylXelviCc+eeHPvitF1M71mnpi43C4rg7Pa2J9ayuU2+3a9NXG2JVKTEUhQbQ2TxLBCtwnJ5pINTwEFbM+52YqTs0uw4NWiNpPU6oEPiRbbtC4GutWT/AHlByASe8gnHmcDlXrTdsjXPUdwuV1Q0qJBQmMw3ISCgrUApSjxbciAPX0qrkWbXWs1x13b4e2R2HAttK08CkKH6wAyrO/eRy5UzNaTskZ0ytSrjy5iyCesUQ2VBIGQ13k48DXpuKzZjmjWk6DpLvcsIk7TDb/WWhEWQ8g4/4ax1qsnxLYOKu2XnXNzGW0nP/UUnJ9AM/mKpHb+xGbSxareChIAHFhpAHkACfbApfvGpXGzi5XlMRJyQxHwgqHruv3BFK6sL2FVOVrsd591t9uSFT5rMcLPZDqwCo+AHMnyFL8nWQWVN2i1yZRTsHnx1DWf4hxH2HvWcStX2+PIX+F29T8hw9p50lJUe7xUr0OKqrtftQyELU58RDYO2EMlsehUR/Oteb2VvkDdOO7v8Dzd7xdnQVXnUDNvZUMCPDAQT/GrKjt4YpVdvenIL6nYMFc6So5Mh4lRKv3l5OfQUorbmrb+JeS+pCsEvOJJB7vmrSei292hh1LTVthtXNsABbyAtTwA3UkndJ8Ug+e/ceG3zMTir0oiW9nXmp3uG02x6KwP+oW+rTjw41jf+GmW19B02aoSNS3rCz8zcdJcV/nVt9q0eHq6OeH4uOtvGcqb7QA9Of500pPEMjkaeMYrZE5ym+ZkW0QG7XbIsBlbi24zSWkKdOVEAYGT3mpdFFMIfFbpIrJbux/YXpG+P4iix6hPAsAdlmT4nHie//Ec8q1ul3Xum2tVabk2xfCl4jrI7h/6bgB4T98HyJop2dzChY+LSfSO9DJ4LTqEdYynBCWpSR2k+GVDfuzsN8b3fSTp924Qmrvb0k3C2BTiW0gkyGsdtrbmTgEeYFKtqcf1joXqXRwX61ugJ4sBTcpknhJ8M43x4mtJ0xdm7/Yos9AUlbqSHmyCC24k8K0H0UCPamkrO6MYzFmtBbK2FByBPBWyrGyFncpPhnf0II7xVTBdTofVjE3tJssxWH+FvPVYOdgPAnI8QSKbtcaeatN5cjkKTa7stTkdSR/6eT8ygD3Z+dPmFDyqotkpUtDsK4oR8ZFIS6FJBCx+qsA9x+1WlGNaGV9QXs7jknpb0a6eD4x9ZVtwiI4c+XKlPV9103fWmFW2VPZlRnQ4yv8OdV1Z7xyHZPeKmJSkcKUJAxyx3elClcPzkD97b86gvDaad76h4jFiDqlxrrG7tEfZbBx8UlhYbV5qSRkf794mmr61p+e5AekJRHLpeiSUrBRwqOwPl67ZzTRJuFvZTiVKiISdsOOJAPlvSfdIejHn+sE9TB5FEMFSc+OAgge21LPBwjfK9y6xU9L9B1uus2Y36OVc22iBu0ycrP+Xf8qUZety48WrTbnJDh71g59eEDNVDB0fCHGv42aobp40cKfTG33qza1va4TRRbrUWxjYDgbGfPGaSOFh63cMsVP0qxxejaxuuesC47Z34QsND7Hi+tfLfoiYJPHP+FW2oZI61ZOfHYD866I1xcZbpag2ttxWM4QVOqA9AK7N3DXE0n4Wzup78/CkbHzUd66FGhFWOdylJ3Yx221i3pHw7UBknmW4p4lD94qyfevtxtirk2Wpkx9TBAC2G+FKFn6Z+9UTFo6SnFJIjqSMjPWqjoGD75+lWjmjddXBxJk3OJCbBwRHdUCB44SN/rQXATzZdQ2kyXBtUaDBVCSVuRVbdW8riAHfzHLypQ1JpQwwu42VwlDXbUyhR4keJSQe7wq1u3RlqRuOp6PcxcHAd2VOKSVehUcE+RxSxoxx+DqRuMoFvrlKZfaWNtgdiPEEU7qRnpYVpof8AQ13fvNi45SiqS0ssrV+2MAhR9j9q2K26gt8tIR1oZc5cDh4c+h5Vh2j+CDqS+2tgFLCVIdQnGwyNx6bjFOP8653o7Fks0TVwcgV9rNoN4nQMBmQstj9RfaT7A/ypysV2VdWHFONhpxtWFBJJBz30UI4tFvXwgEYPKvtFYUyvUsX+x/SCxe0r4bVqBaYswHk0+B2Fehx91H0aLEHLZqCUwpZ+DuB69pOBht8DDiR5KACgPELqx1lYm9R6dm2x0hKnWz1S8Z6twbpV7ECkfQd3k3zTaGZi+C9Wp7qXs80uIPZJ9QMHx7VPHVZQD7qWzMX60SbfJPAHU5Q4Bu2sbpUPMHBr86a3TqGx3OK5Mirt7wbcZTISEkSeAjiIG/Z3BGf2q/TMSQiRGbdSCAtIVwnmPKsa6UJsrVWs7fZ9PRmpL1lJfeedGG0LPCQkq8OyNhzPpst2giu1obXc9tK5E8MdYN0uzlbDzCARUhnokushA/EL60lWDxJQlbiR4bkjP0pwjRtfvPf3mfZIyP2WI63Dn0OPzqc1ab4lXHcNSOJOR2WYjaEg9+OLNBtsoorsKsfodtyQC/dpSjjcttITv752qyi9FOmmUnrjMkk43cfCQPThA/nV/HhtxEkzNQTJHHt+nfabHtwJSR9e6vTcyyWxKeO7oAycGRcFOeu61GgMlEhRNA6WiJKW7OwsE5/SlTn3UTVrFsVoiBIjWqC1wnKeGOgEH1xXJOprEt0NN3aGtwjIQl0KOPahzUdrbcCDIcWTuFIjuLT/AJkpIz71rNm8qLRKEJSEoQlKRsEgYA9q9VVfj8HiwC8Rn5gyrH3r2q+QUk/pVKx3hs7/AGpskn0NeJZV8qqXf4qRlKXVeQSB/OoM7UklP/t8Jlw//UPlGOX7KVef+zseDU7GzruMZ5VjE1tF56S5UqCyhuNCd4XnEjAcWkEE+pVnfwGfVklXvWr5V1DlkjoJ2CEOKIHmT7b4FUjqmdK6fKVEOzXid0bl55Xf6f086eFJxd5E5zT0RK0aESblfbigbOSQwk88hAH9aaqotE29y26cjtSUlDzhU84CMHKvHzwAPatAsGnFyQmRPSUM80o5Ffr4Cot3dyieVakKyWR+6LC1Atxge0s8z5CnqHDYhMJZjthCB5c/M12bQlttKEJCUpGAAMAV6opE5SbCiiisKfDyNYzqFX9iOlZmbkC26hSEOpTsEOZCSrHgCQfRSvKtnpE6ZNOi+6MkrbRxSYGZTQAJJCQeJIx4pz9qKdncx31A1epFpVDsU5qEt1RK31JKlgY+VHcCT3n/AFGbt6Du9ujqa/FbqlpSitYir4Qo+JxvnzNVsHpM1Um2xYsGyJkusoCFSFsuOdaBsDhON+W+ak/2s6SJrawzAYicRGF/DpSUZ8AtRyPY1bNT6oFpA7piO8yWJ0+6SGyoZQ7LUQfUV8Ro+wAEfAA58XVn/wDaub6ekW4J/vV1ipChggpbTgfwo+9cv7J6jkAKmalUghI2ZQrY+HNNbi0l6Q5JFqmw2hPy2uJjzZSfzFdwiDGHyxmQnbklOBVSNAsujhn3a4SRxZKFL2P1zUlnQGn0fNGed7u28r+WKP1C6RDw5Et68W5nsO3GMnbISXRUN3U9kZCSq5NKKjgBvKz9gaso2mLFGA6q1xsjGCtPGdvNWasWYsWP/wAiOy3vnsoAofUvog8LuxZGpYLqSqKxOk47mIiySPHcAVJauct0jq7HcgDjd0Nt49iqmPOwGdhyopXiZhVJCpcmdTzipu3sRoDWMda+7lZ9OEECqiJaNcRXVIblNODGcuuhafuM1oVFTdSbd7jcNCQnT2rpJxLvjDDRG/UAqUP/ALR+dW2n9K/CSkyp8py5T0nhZWsH9GD3JGTv50zxIj019LMdsrWe4ch6+FPNksbFsSHFYckkdpfh5D+tC7e7A1GJCsGnAwUSbgOJ47hvmE+viaZhtRiisI3cKKKKwAooorGCvik8QwdxRRWMVczT9umOBxxgpV39WopB9hXNGmLSkYVGUo+JdV/I0UVg3Z7Tpy0pOREB/ecUfzNexYLUMf3Frb1oorGuzr+D23/sI/8A4xXRFuhJGExGAPJsUUVgXZ7TDjJ3THZSfJsV6+GZ/wDib/yCiisa58VFYUkgsNEHmCgb1VzNMW2QD1bSmFHvaO30O1FFYN2UkzSMprKozzbyfBXZP9K8MaTnuYK1stJPPKiT+VFFCwc7Gu1WyPbGOqYTufnWfmWfE/0qbRRRFCiiisYKKKKxj//Z"/>
          <p:cNvSpPr>
            <a:spLocks noChangeAspect="1" noChangeArrowheads="1"/>
          </p:cNvSpPr>
          <p:nvPr/>
        </p:nvSpPr>
        <p:spPr bwMode="auto">
          <a:xfrm>
            <a:off x="63500" y="-657225"/>
            <a:ext cx="1562100" cy="13620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0180" name="Picture 4" descr="http://t0.gstatic.com/images?q=tbn:ANd9GcTpV8G0H3YrT0P7gvfJvVxDa5udkmHcRPOprXX1yszLw768JrzV"/>
          <p:cNvPicPr>
            <a:picLocks noChangeAspect="1" noChangeArrowheads="1"/>
          </p:cNvPicPr>
          <p:nvPr/>
        </p:nvPicPr>
        <p:blipFill>
          <a:blip r:embed="rId2" cstate="print"/>
          <a:srcRect/>
          <a:stretch>
            <a:fillRect/>
          </a:stretch>
        </p:blipFill>
        <p:spPr bwMode="auto">
          <a:xfrm>
            <a:off x="1752600" y="304800"/>
            <a:ext cx="1219200" cy="1066801"/>
          </a:xfrm>
          <a:prstGeom prst="rect">
            <a:avLst/>
          </a:prstGeom>
          <a:noFill/>
        </p:spPr>
      </p:pic>
      <p:pic>
        <p:nvPicPr>
          <p:cNvPr id="50182" name="Picture 6" descr="http://t0.gstatic.com/images?q=tbn:ANd9GcTpV8G0H3YrT0P7gvfJvVxDa5udkmHcRPOprXX1yszLw768JrzV"/>
          <p:cNvPicPr>
            <a:picLocks noChangeAspect="1" noChangeArrowheads="1"/>
          </p:cNvPicPr>
          <p:nvPr/>
        </p:nvPicPr>
        <p:blipFill>
          <a:blip r:embed="rId2" cstate="print"/>
          <a:srcRect/>
          <a:stretch>
            <a:fillRect/>
          </a:stretch>
        </p:blipFill>
        <p:spPr bwMode="auto">
          <a:xfrm>
            <a:off x="6400800" y="304800"/>
            <a:ext cx="1306285" cy="1143000"/>
          </a:xfrm>
          <a:prstGeom prst="rect">
            <a:avLst/>
          </a:prstGeom>
          <a:noFill/>
        </p:spPr>
      </p:pic>
      <p:pic>
        <p:nvPicPr>
          <p:cNvPr id="50184" name="Picture 8" descr="http://2.bp.blogspot.com/-hJdk8bkcFaY/TwZzguRJAxI/AAAAAAAACq0/RzACPnJfe8o/s1600/summary.jpg"/>
          <p:cNvPicPr>
            <a:picLocks noChangeAspect="1" noChangeArrowheads="1"/>
          </p:cNvPicPr>
          <p:nvPr/>
        </p:nvPicPr>
        <p:blipFill>
          <a:blip r:embed="rId3" cstate="print"/>
          <a:srcRect/>
          <a:stretch>
            <a:fillRect/>
          </a:stretch>
        </p:blipFill>
        <p:spPr bwMode="auto">
          <a:xfrm>
            <a:off x="1066800" y="2667000"/>
            <a:ext cx="7324725" cy="3800476"/>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p>
            <a:r>
              <a:rPr lang="en-US" dirty="0" smtClean="0"/>
              <a:t>theme</a:t>
            </a:r>
            <a:endParaRPr lang="en-US" dirty="0"/>
          </a:p>
        </p:txBody>
      </p:sp>
      <p:sp>
        <p:nvSpPr>
          <p:cNvPr id="3" name="Content Placeholder 2"/>
          <p:cNvSpPr>
            <a:spLocks noGrp="1"/>
          </p:cNvSpPr>
          <p:nvPr>
            <p:ph idx="1"/>
          </p:nvPr>
        </p:nvSpPr>
        <p:spPr/>
        <p:txBody>
          <a:bodyPr/>
          <a:lstStyle/>
          <a:p>
            <a:r>
              <a:rPr lang="en-US" b="1" dirty="0" smtClean="0"/>
              <a:t>Central idea of a work of literature.</a:t>
            </a:r>
          </a:p>
          <a:p>
            <a:pPr lvl="1"/>
            <a:r>
              <a:rPr lang="en-US" b="1" u="sng" dirty="0" smtClean="0"/>
              <a:t>Not</a:t>
            </a:r>
            <a:r>
              <a:rPr lang="en-US" b="1" dirty="0" smtClean="0"/>
              <a:t> the same as a subject.  The subject can be expressed in a word or two:  love, childhood, death.</a:t>
            </a:r>
          </a:p>
          <a:p>
            <a:pPr lvl="2"/>
            <a:r>
              <a:rPr lang="en-US" b="1" dirty="0" smtClean="0">
                <a:solidFill>
                  <a:srgbClr val="FF0000"/>
                </a:solidFill>
              </a:rPr>
              <a:t>Theme is the idea the writer wishes to reveal about that subject.  The theme is something that can be expressed in a least one complete sentence.</a:t>
            </a:r>
          </a:p>
          <a:p>
            <a:pPr lvl="3"/>
            <a:r>
              <a:rPr lang="en-US" b="1" dirty="0" smtClean="0"/>
              <a:t>“Love is more powerful than hatred.”  </a:t>
            </a:r>
            <a:endParaRPr lang="en-US" b="1" dirty="0"/>
          </a:p>
        </p:txBody>
      </p:sp>
      <p:pic>
        <p:nvPicPr>
          <p:cNvPr id="51202" name="Picture 2" descr="http://t1.gstatic.com/images?q=tbn:ANd9GcSQdQkl7LONyEbbD9RiCudWouP5UrCF4zVCtl-JaL_cZJH2TjKpWA"/>
          <p:cNvPicPr>
            <a:picLocks noChangeAspect="1" noChangeArrowheads="1"/>
          </p:cNvPicPr>
          <p:nvPr/>
        </p:nvPicPr>
        <p:blipFill>
          <a:blip r:embed="rId2" cstate="print"/>
          <a:srcRect/>
          <a:stretch>
            <a:fillRect/>
          </a:stretch>
        </p:blipFill>
        <p:spPr bwMode="auto">
          <a:xfrm>
            <a:off x="6400800" y="4648200"/>
            <a:ext cx="2162175" cy="211455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p:spPr>
        <p:txBody>
          <a:bodyPr/>
          <a:lstStyle/>
          <a:p>
            <a:r>
              <a:rPr lang="en-US" dirty="0" smtClean="0"/>
              <a:t>Tone</a:t>
            </a:r>
            <a:endParaRPr lang="en-US" dirty="0"/>
          </a:p>
        </p:txBody>
      </p:sp>
      <p:sp>
        <p:nvSpPr>
          <p:cNvPr id="3" name="Content Placeholder 2"/>
          <p:cNvSpPr>
            <a:spLocks noGrp="1"/>
          </p:cNvSpPr>
          <p:nvPr>
            <p:ph idx="1"/>
          </p:nvPr>
        </p:nvSpPr>
        <p:spPr/>
        <p:txBody>
          <a:bodyPr/>
          <a:lstStyle/>
          <a:p>
            <a:r>
              <a:rPr lang="en-US" b="1" dirty="0" smtClean="0"/>
              <a:t>Attitude a writer takes toward a subject, a character, or the audience. </a:t>
            </a:r>
          </a:p>
          <a:p>
            <a:pPr lvl="1"/>
            <a:r>
              <a:rPr lang="en-US" dirty="0" smtClean="0"/>
              <a:t>Tone is conveyed through the writer’s choice of words and details.</a:t>
            </a:r>
            <a:endParaRPr lang="en-US" dirty="0"/>
          </a:p>
        </p:txBody>
      </p:sp>
      <p:pic>
        <p:nvPicPr>
          <p:cNvPr id="52226" name="Picture 2" descr="http://t3.gstatic.com/images?q=tbn:ANd9GcSHmTRy1eLzFUxXgeT8kVrk5gvR6YclhekGo3-6cW84a6g1Wu8M"/>
          <p:cNvPicPr>
            <a:picLocks noChangeAspect="1" noChangeArrowheads="1"/>
          </p:cNvPicPr>
          <p:nvPr/>
        </p:nvPicPr>
        <p:blipFill>
          <a:blip r:embed="rId2" cstate="print"/>
          <a:srcRect/>
          <a:stretch>
            <a:fillRect/>
          </a:stretch>
        </p:blipFill>
        <p:spPr bwMode="auto">
          <a:xfrm>
            <a:off x="4038600" y="3124200"/>
            <a:ext cx="4343400" cy="3505200"/>
          </a:xfrm>
          <a:prstGeom prst="rect">
            <a:avLst/>
          </a:prstGeom>
          <a:noFill/>
        </p:spPr>
      </p:pic>
      <p:pic>
        <p:nvPicPr>
          <p:cNvPr id="52228" name="Picture 4" descr="Click to play this Smilebox slideshow">
            <a:hlinkClick r:id="rId3"/>
          </p:cNvPr>
          <p:cNvPicPr>
            <a:picLocks noChangeAspect="1" noChangeArrowheads="1"/>
          </p:cNvPicPr>
          <p:nvPr/>
        </p:nvPicPr>
        <p:blipFill>
          <a:blip r:embed="rId4" cstate="print"/>
          <a:srcRect/>
          <a:stretch>
            <a:fillRect/>
          </a:stretch>
        </p:blipFill>
        <p:spPr bwMode="auto">
          <a:xfrm>
            <a:off x="228600" y="3657600"/>
            <a:ext cx="3676650" cy="2886075"/>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lstStyle/>
          <a:p>
            <a:r>
              <a:rPr lang="en-US" dirty="0" smtClean="0"/>
              <a:t>Types of Essays or Texts</a:t>
            </a:r>
            <a:endParaRPr lang="en-US" dirty="0"/>
          </a:p>
        </p:txBody>
      </p:sp>
      <p:sp>
        <p:nvSpPr>
          <p:cNvPr id="3" name="Content Placeholder 2"/>
          <p:cNvSpPr>
            <a:spLocks noGrp="1"/>
          </p:cNvSpPr>
          <p:nvPr>
            <p:ph idx="1"/>
          </p:nvPr>
        </p:nvSpPr>
        <p:spPr/>
        <p:txBody>
          <a:bodyPr/>
          <a:lstStyle/>
          <a:p>
            <a:r>
              <a:rPr lang="en-US" dirty="0" smtClean="0">
                <a:solidFill>
                  <a:srgbClr val="FF0000"/>
                </a:solidFill>
              </a:rPr>
              <a:t>Informative-</a:t>
            </a:r>
            <a:r>
              <a:rPr lang="en-US" dirty="0" smtClean="0"/>
              <a:t>communicate information and data</a:t>
            </a:r>
          </a:p>
          <a:p>
            <a:r>
              <a:rPr lang="en-US" dirty="0" smtClean="0">
                <a:solidFill>
                  <a:srgbClr val="0070C0"/>
                </a:solidFill>
              </a:rPr>
              <a:t>Narrative</a:t>
            </a:r>
            <a:r>
              <a:rPr lang="en-US" dirty="0" smtClean="0"/>
              <a:t>-a story or account of events, experiences whether true or fictitious.</a:t>
            </a:r>
          </a:p>
          <a:p>
            <a:r>
              <a:rPr lang="en-US" dirty="0" smtClean="0">
                <a:solidFill>
                  <a:srgbClr val="00B050"/>
                </a:solidFill>
              </a:rPr>
              <a:t>Persuasive</a:t>
            </a:r>
            <a:r>
              <a:rPr lang="en-US" dirty="0" smtClean="0"/>
              <a:t>- intended to persuade</a:t>
            </a:r>
          </a:p>
          <a:p>
            <a:pPr>
              <a:buNone/>
            </a:pPr>
            <a:endParaRPr lang="en-US" dirty="0"/>
          </a:p>
        </p:txBody>
      </p:sp>
      <p:pic>
        <p:nvPicPr>
          <p:cNvPr id="53250" name="Picture 2" descr="http://t1.gstatic.com/images?q=tbn:ANd9GcS7x1KwQ0w3zLtfzREEHqo5sU16rLJl5_Udd6HK6JcutH3Baa92"/>
          <p:cNvPicPr>
            <a:picLocks noChangeAspect="1" noChangeArrowheads="1"/>
          </p:cNvPicPr>
          <p:nvPr/>
        </p:nvPicPr>
        <p:blipFill>
          <a:blip r:embed="rId2" cstate="print"/>
          <a:srcRect/>
          <a:stretch>
            <a:fillRect/>
          </a:stretch>
        </p:blipFill>
        <p:spPr bwMode="auto">
          <a:xfrm>
            <a:off x="609600" y="4267200"/>
            <a:ext cx="1981200" cy="2305050"/>
          </a:xfrm>
          <a:prstGeom prst="rect">
            <a:avLst/>
          </a:prstGeom>
          <a:noFill/>
        </p:spPr>
      </p:pic>
      <p:pic>
        <p:nvPicPr>
          <p:cNvPr id="53252" name="Picture 4" descr="http://t1.gstatic.com/images?q=tbn:ANd9GcRjZnrNJD8Cme2-uofg8KKfOgFkfcdBxMiRqO93nzvQHq35_pYPGQ"/>
          <p:cNvPicPr>
            <a:picLocks noChangeAspect="1" noChangeArrowheads="1"/>
          </p:cNvPicPr>
          <p:nvPr/>
        </p:nvPicPr>
        <p:blipFill>
          <a:blip r:embed="rId3" cstate="print"/>
          <a:srcRect/>
          <a:stretch>
            <a:fillRect/>
          </a:stretch>
        </p:blipFill>
        <p:spPr bwMode="auto">
          <a:xfrm>
            <a:off x="3200400" y="4267200"/>
            <a:ext cx="2743200" cy="2171701"/>
          </a:xfrm>
          <a:prstGeom prst="rect">
            <a:avLst/>
          </a:prstGeom>
          <a:noFill/>
        </p:spPr>
      </p:pic>
      <p:pic>
        <p:nvPicPr>
          <p:cNvPr id="53254" name="Picture 6" descr="http://t0.gstatic.com/images?q=tbn:ANd9GcQMlk4pTrTfaG8yQbP7Lpw6bkDNDHo6VGUtLn0dcS_x_oObc9HA"/>
          <p:cNvPicPr>
            <a:picLocks noChangeAspect="1" noChangeArrowheads="1"/>
          </p:cNvPicPr>
          <p:nvPr/>
        </p:nvPicPr>
        <p:blipFill>
          <a:blip r:embed="rId4" cstate="print"/>
          <a:srcRect/>
          <a:stretch>
            <a:fillRect/>
          </a:stretch>
        </p:blipFill>
        <p:spPr bwMode="auto">
          <a:xfrm>
            <a:off x="6553200" y="4038600"/>
            <a:ext cx="1895475" cy="2409826"/>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dirty="0" smtClean="0"/>
              <a:t>Writing Formats</a:t>
            </a:r>
            <a:endParaRPr lang="en-US" dirty="0"/>
          </a:p>
        </p:txBody>
      </p:sp>
      <p:sp>
        <p:nvSpPr>
          <p:cNvPr id="3" name="Content Placeholder 2"/>
          <p:cNvSpPr>
            <a:spLocks noGrp="1"/>
          </p:cNvSpPr>
          <p:nvPr>
            <p:ph idx="1"/>
          </p:nvPr>
        </p:nvSpPr>
        <p:spPr>
          <a:solidFill>
            <a:schemeClr val="bg2"/>
          </a:solidFill>
        </p:spPr>
        <p:txBody>
          <a:bodyPr>
            <a:normAutofit fontScale="92500" lnSpcReduction="10000"/>
          </a:bodyPr>
          <a:lstStyle/>
          <a:p>
            <a:r>
              <a:rPr lang="en-US" b="1" dirty="0" smtClean="0">
                <a:solidFill>
                  <a:srgbClr val="00B050"/>
                </a:solidFill>
              </a:rPr>
              <a:t>Cause/effect</a:t>
            </a:r>
            <a:r>
              <a:rPr lang="en-US" dirty="0" smtClean="0"/>
              <a:t>-a text structure that shows how or why </a:t>
            </a:r>
            <a:r>
              <a:rPr lang="en-US" u="sng" dirty="0" smtClean="0"/>
              <a:t>one thing leads to another.</a:t>
            </a:r>
          </a:p>
          <a:p>
            <a:r>
              <a:rPr lang="en-US" b="1" dirty="0" smtClean="0">
                <a:solidFill>
                  <a:srgbClr val="FF0000"/>
                </a:solidFill>
              </a:rPr>
              <a:t>Compare/contrast</a:t>
            </a:r>
            <a:r>
              <a:rPr lang="en-US" dirty="0" smtClean="0"/>
              <a:t>-a method of organizing information by showing</a:t>
            </a:r>
            <a:r>
              <a:rPr lang="en-US" b="1" u="sng" dirty="0" smtClean="0"/>
              <a:t> </a:t>
            </a:r>
            <a:r>
              <a:rPr lang="en-US" u="sng" dirty="0" smtClean="0"/>
              <a:t>similarities and differences </a:t>
            </a:r>
            <a:r>
              <a:rPr lang="en-US" dirty="0" smtClean="0"/>
              <a:t>among various groups of details.</a:t>
            </a:r>
          </a:p>
          <a:p>
            <a:r>
              <a:rPr lang="en-US" b="1" dirty="0" smtClean="0">
                <a:solidFill>
                  <a:srgbClr val="0070C0"/>
                </a:solidFill>
              </a:rPr>
              <a:t>Question/answer</a:t>
            </a:r>
          </a:p>
          <a:p>
            <a:r>
              <a:rPr lang="en-US" b="1" dirty="0" smtClean="0">
                <a:solidFill>
                  <a:srgbClr val="7030A0"/>
                </a:solidFill>
              </a:rPr>
              <a:t>Sequence</a:t>
            </a:r>
            <a:r>
              <a:rPr lang="en-US" dirty="0" smtClean="0"/>
              <a:t>- the following of one thing after another; succession- a list of books in alphabetical sequence; a continuous or connected series: a sonnet sequence. </a:t>
            </a:r>
          </a:p>
          <a:p>
            <a:endParaRPr lang="en-US" dirty="0" smtClean="0"/>
          </a:p>
        </p:txBody>
      </p:sp>
      <p:pic>
        <p:nvPicPr>
          <p:cNvPr id="54274" name="Picture 2" descr="http://t2.gstatic.com/images?q=tbn:ANd9GcRJYBA8FIOc6oYd8qiTXiTXUUcyU_CT-F4u1KIkM44xSgh0lg7-"/>
          <p:cNvPicPr>
            <a:picLocks noChangeAspect="1" noChangeArrowheads="1"/>
          </p:cNvPicPr>
          <p:nvPr/>
        </p:nvPicPr>
        <p:blipFill>
          <a:blip r:embed="rId2" cstate="print"/>
          <a:srcRect/>
          <a:stretch>
            <a:fillRect/>
          </a:stretch>
        </p:blipFill>
        <p:spPr bwMode="auto">
          <a:xfrm>
            <a:off x="7239000" y="4800600"/>
            <a:ext cx="1492278" cy="1609726"/>
          </a:xfrm>
          <a:prstGeom prst="rect">
            <a:avLst/>
          </a:prstGeom>
          <a:noFill/>
        </p:spPr>
      </p:pic>
      <p:pic>
        <p:nvPicPr>
          <p:cNvPr id="54276" name="Picture 4" descr="http://t2.gstatic.com/images?q=tbn:ANd9GcSs5K2SmzpOb4walloBtLf5cCCQFukJwtHVUY7tNHJ9oh88KOv8"/>
          <p:cNvPicPr>
            <a:picLocks noChangeAspect="1" noChangeArrowheads="1"/>
          </p:cNvPicPr>
          <p:nvPr/>
        </p:nvPicPr>
        <p:blipFill>
          <a:blip r:embed="rId3" cstate="print"/>
          <a:srcRect/>
          <a:stretch>
            <a:fillRect/>
          </a:stretch>
        </p:blipFill>
        <p:spPr bwMode="auto">
          <a:xfrm>
            <a:off x="7543800" y="228600"/>
            <a:ext cx="1219200" cy="1219200"/>
          </a:xfrm>
          <a:prstGeom prst="rect">
            <a:avLst/>
          </a:prstGeom>
          <a:noFill/>
        </p:spPr>
      </p:pic>
      <p:pic>
        <p:nvPicPr>
          <p:cNvPr id="54278" name="Picture 6" descr="http://t2.gstatic.com/images?q=tbn:ANd9GcSs5K2SmzpOb4walloBtLf5cCCQFukJwtHVUY7tNHJ9oh88KOv8"/>
          <p:cNvPicPr>
            <a:picLocks noChangeAspect="1" noChangeArrowheads="1"/>
          </p:cNvPicPr>
          <p:nvPr/>
        </p:nvPicPr>
        <p:blipFill>
          <a:blip r:embed="rId3" cstate="print"/>
          <a:srcRect/>
          <a:stretch>
            <a:fillRect/>
          </a:stretch>
        </p:blipFill>
        <p:spPr bwMode="auto">
          <a:xfrm flipH="1">
            <a:off x="381000" y="228600"/>
            <a:ext cx="1219200" cy="12192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3399"/>
          </a:solidFill>
        </p:spPr>
        <p:txBody>
          <a:bodyPr/>
          <a:lstStyle/>
          <a:p>
            <a:r>
              <a:rPr lang="en-US" dirty="0" smtClean="0"/>
              <a:t>BOA for Today!</a:t>
            </a:r>
            <a:endParaRPr lang="en-US" dirty="0"/>
          </a:p>
        </p:txBody>
      </p:sp>
      <p:sp>
        <p:nvSpPr>
          <p:cNvPr id="3" name="Content Placeholder 2"/>
          <p:cNvSpPr>
            <a:spLocks noGrp="1"/>
          </p:cNvSpPr>
          <p:nvPr>
            <p:ph idx="1"/>
          </p:nvPr>
        </p:nvSpPr>
        <p:spPr>
          <a:solidFill>
            <a:schemeClr val="accent1">
              <a:lumMod val="40000"/>
              <a:lumOff val="60000"/>
            </a:schemeClr>
          </a:solidFill>
        </p:spPr>
        <p:txBody>
          <a:bodyPr>
            <a:normAutofit fontScale="92500" lnSpcReduction="20000"/>
          </a:bodyPr>
          <a:lstStyle/>
          <a:p>
            <a:r>
              <a:rPr lang="en-US" dirty="0" smtClean="0"/>
              <a:t>Bell ringer:  How to get to </a:t>
            </a:r>
            <a:r>
              <a:rPr lang="en-US" dirty="0" err="1" smtClean="0"/>
              <a:t>Quizzlet</a:t>
            </a:r>
            <a:r>
              <a:rPr lang="en-US" dirty="0" smtClean="0"/>
              <a:t>!</a:t>
            </a:r>
          </a:p>
          <a:p>
            <a:r>
              <a:rPr lang="en-US" dirty="0" smtClean="0"/>
              <a:t>Objective:  Review for the grammar part of the final</a:t>
            </a:r>
          </a:p>
          <a:p>
            <a:r>
              <a:rPr lang="en-US" dirty="0" smtClean="0"/>
              <a:t>Agenda:  </a:t>
            </a:r>
            <a:r>
              <a:rPr lang="en-US" dirty="0" err="1" smtClean="0"/>
              <a:t>Quizzlet</a:t>
            </a:r>
            <a:endParaRPr lang="en-US" dirty="0" smtClean="0"/>
          </a:p>
          <a:p>
            <a:pPr lvl="1"/>
            <a:r>
              <a:rPr lang="en-US" dirty="0" smtClean="0"/>
              <a:t>Pass back Writing Folder/Discuss Prompt again!</a:t>
            </a:r>
          </a:p>
          <a:p>
            <a:pPr lvl="1"/>
            <a:r>
              <a:rPr lang="en-US" dirty="0" smtClean="0"/>
              <a:t>Pass back Reading Folder/4-Sight results (bonus)</a:t>
            </a:r>
          </a:p>
          <a:p>
            <a:pPr lvl="1"/>
            <a:r>
              <a:rPr lang="en-US" dirty="0" smtClean="0"/>
              <a:t>Think-</a:t>
            </a:r>
            <a:r>
              <a:rPr lang="en-US" dirty="0" err="1" smtClean="0"/>
              <a:t>Tac</a:t>
            </a:r>
            <a:r>
              <a:rPr lang="en-US" dirty="0"/>
              <a:t>-</a:t>
            </a:r>
            <a:r>
              <a:rPr lang="en-US" dirty="0" smtClean="0"/>
              <a:t>Toe Bonus (collected?)</a:t>
            </a:r>
          </a:p>
          <a:p>
            <a:pPr lvl="1"/>
            <a:r>
              <a:rPr lang="en-US" dirty="0" smtClean="0"/>
              <a:t>Book Talks</a:t>
            </a:r>
          </a:p>
          <a:p>
            <a:pPr lvl="1"/>
            <a:r>
              <a:rPr lang="en-US" dirty="0" smtClean="0"/>
              <a:t>Study guide</a:t>
            </a:r>
          </a:p>
          <a:p>
            <a:pPr lvl="1"/>
            <a:r>
              <a:rPr lang="en-US" dirty="0" smtClean="0"/>
              <a:t>Collect Hall passes and Metzger $</a:t>
            </a:r>
          </a:p>
          <a:p>
            <a:pPr lvl="1"/>
            <a:r>
              <a:rPr lang="en-US" dirty="0" smtClean="0"/>
              <a:t>Post Answers</a:t>
            </a:r>
          </a:p>
          <a:p>
            <a:pPr lvl="1"/>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4114800"/>
            <a:ext cx="30480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17650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normAutofit/>
          </a:bodyPr>
          <a:lstStyle/>
          <a:p>
            <a:r>
              <a:rPr lang="en-US" dirty="0" smtClean="0"/>
              <a:t>Appositives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An appositive is a noun or a pronoun placed beside another noun or pronoun to identify or describe it.</a:t>
            </a:r>
          </a:p>
          <a:p>
            <a:pPr lvl="1"/>
            <a:r>
              <a:rPr lang="en-US" dirty="0" smtClean="0"/>
              <a:t>Punctuate with commas!  </a:t>
            </a:r>
            <a:r>
              <a:rPr lang="en-US" dirty="0" smtClean="0">
                <a:solidFill>
                  <a:srgbClr val="C00000"/>
                </a:solidFill>
              </a:rPr>
              <a:t>Commas are generally used with appositives that refer to proper nouns.</a:t>
            </a:r>
          </a:p>
          <a:p>
            <a:pPr marL="0" indent="0">
              <a:buNone/>
            </a:pPr>
            <a:r>
              <a:rPr lang="en-US" dirty="0"/>
              <a:t>	</a:t>
            </a:r>
            <a:r>
              <a:rPr lang="en-US" dirty="0" smtClean="0"/>
              <a:t>“His father</a:t>
            </a:r>
            <a:r>
              <a:rPr lang="en-US" dirty="0" smtClean="0">
                <a:solidFill>
                  <a:srgbClr val="FF0000"/>
                </a:solidFill>
              </a:rPr>
              <a:t>,</a:t>
            </a:r>
            <a:r>
              <a:rPr lang="en-US" dirty="0" smtClean="0"/>
              <a:t> Richie</a:t>
            </a:r>
            <a:r>
              <a:rPr lang="en-US" dirty="0" smtClean="0">
                <a:solidFill>
                  <a:srgbClr val="FF0000"/>
                </a:solidFill>
              </a:rPr>
              <a:t>,</a:t>
            </a:r>
            <a:r>
              <a:rPr lang="en-US" dirty="0" smtClean="0"/>
              <a:t> comes back to town.”</a:t>
            </a:r>
          </a:p>
          <a:p>
            <a:pPr lvl="3"/>
            <a:r>
              <a:rPr lang="en-US" dirty="0" smtClean="0"/>
              <a:t>Erik Myers</a:t>
            </a:r>
          </a:p>
          <a:p>
            <a:pPr marL="457200" lvl="1" indent="0">
              <a:buNone/>
            </a:pPr>
            <a:r>
              <a:rPr lang="en-US" b="1" dirty="0" smtClean="0">
                <a:solidFill>
                  <a:srgbClr val="C00000"/>
                </a:solidFill>
              </a:rPr>
              <a:t>Nonessential </a:t>
            </a:r>
            <a:r>
              <a:rPr lang="en-US" dirty="0" smtClean="0">
                <a:solidFill>
                  <a:srgbClr val="C00000"/>
                </a:solidFill>
              </a:rPr>
              <a:t>appositives should be set off with commas.  </a:t>
            </a:r>
            <a:r>
              <a:rPr lang="en-US" sz="1800" dirty="0" smtClean="0"/>
              <a:t>(Info. not necessary to the meaning of the sentence.) </a:t>
            </a:r>
          </a:p>
          <a:p>
            <a:pPr marL="457200" lvl="1" indent="0">
              <a:buNone/>
            </a:pPr>
            <a:r>
              <a:rPr lang="en-US" sz="1800" dirty="0"/>
              <a:t>	</a:t>
            </a:r>
            <a:r>
              <a:rPr lang="en-US" sz="1800" dirty="0" smtClean="0"/>
              <a:t>	</a:t>
            </a:r>
            <a:r>
              <a:rPr lang="en-US" sz="2400" dirty="0" smtClean="0"/>
              <a:t>Their new parrot</a:t>
            </a:r>
            <a:r>
              <a:rPr lang="en-US" sz="2400" dirty="0" smtClean="0">
                <a:solidFill>
                  <a:srgbClr val="C00000"/>
                </a:solidFill>
              </a:rPr>
              <a:t>, Mina, </a:t>
            </a:r>
            <a:r>
              <a:rPr lang="en-US" sz="2400" dirty="0" smtClean="0"/>
              <a:t>is very gentle.</a:t>
            </a:r>
          </a:p>
          <a:p>
            <a:pPr marL="457200" lvl="1" indent="0">
              <a:buNone/>
            </a:pPr>
            <a:r>
              <a:rPr lang="en-US" sz="2600" b="1" dirty="0" smtClean="0">
                <a:solidFill>
                  <a:srgbClr val="C00000"/>
                </a:solidFill>
              </a:rPr>
              <a:t>Essential</a:t>
            </a:r>
            <a:r>
              <a:rPr lang="en-US" sz="2600" dirty="0" smtClean="0">
                <a:solidFill>
                  <a:srgbClr val="C00000"/>
                </a:solidFill>
              </a:rPr>
              <a:t> appositives add information that makes the noun or pronoun it identifies more specific.</a:t>
            </a:r>
          </a:p>
          <a:p>
            <a:pPr marL="457200" lvl="1" indent="0">
              <a:buNone/>
            </a:pPr>
            <a:r>
              <a:rPr lang="en-US" sz="2600" dirty="0" smtClean="0">
                <a:solidFill>
                  <a:srgbClr val="C00000"/>
                </a:solidFill>
              </a:rPr>
              <a:t>	</a:t>
            </a:r>
            <a:r>
              <a:rPr lang="en-US" sz="2400" dirty="0" smtClean="0"/>
              <a:t>He recited the second stanza of “The Raven” by the poet Edgar Allan Poe. (no commas needed because it identifies which poet.)</a:t>
            </a:r>
          </a:p>
          <a:p>
            <a:pPr marL="457200" lvl="1" indent="0">
              <a:buNone/>
            </a:pP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5486400"/>
            <a:ext cx="1742142"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69135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dirty="0" smtClean="0"/>
              <a:t>Capitalization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solidFill>
                  <a:srgbClr val="FF0000"/>
                </a:solidFill>
              </a:rPr>
              <a:t>Capitalize geographical names</a:t>
            </a:r>
            <a:r>
              <a:rPr lang="en-US" dirty="0" smtClean="0"/>
              <a:t>.</a:t>
            </a:r>
          </a:p>
          <a:p>
            <a:pPr lvl="1"/>
            <a:r>
              <a:rPr lang="en-US" dirty="0"/>
              <a:t>t</a:t>
            </a:r>
            <a:r>
              <a:rPr lang="en-US" dirty="0" smtClean="0"/>
              <a:t>he Grand Canyon	Gulf of Mexico	Europe</a:t>
            </a:r>
          </a:p>
          <a:p>
            <a:pPr lvl="1"/>
            <a:endParaRPr lang="en-US" dirty="0"/>
          </a:p>
          <a:p>
            <a:pPr lvl="1"/>
            <a:r>
              <a:rPr lang="en-US" dirty="0" smtClean="0">
                <a:solidFill>
                  <a:srgbClr val="FF0000"/>
                </a:solidFill>
              </a:rPr>
              <a:t>Capitalize the first and last words and all important words in titles and subtitles.</a:t>
            </a:r>
          </a:p>
          <a:p>
            <a:pPr lvl="2"/>
            <a:r>
              <a:rPr lang="en-US" dirty="0" smtClean="0"/>
              <a:t>The New York Times		Saturday Night Live</a:t>
            </a:r>
          </a:p>
          <a:p>
            <a:pPr lvl="1"/>
            <a:endParaRPr lang="en-US" dirty="0"/>
          </a:p>
          <a:p>
            <a:pPr lvl="1"/>
            <a:r>
              <a:rPr lang="en-US" dirty="0" smtClean="0">
                <a:solidFill>
                  <a:srgbClr val="FF0000"/>
                </a:solidFill>
              </a:rPr>
              <a:t>Capitalize a person’s title, a word showing a family relationship when the word is used in place of a name. </a:t>
            </a:r>
          </a:p>
          <a:p>
            <a:pPr lvl="2"/>
            <a:r>
              <a:rPr lang="en-US" dirty="0" smtClean="0"/>
              <a:t>Aunt Flora	my uncle Bert	Ms. Ana Sanchez</a:t>
            </a:r>
          </a:p>
        </p:txBody>
      </p:sp>
    </p:spTree>
    <p:extLst>
      <p:ext uri="{BB962C8B-B14F-4D97-AF65-F5344CB8AC3E}">
        <p14:creationId xmlns:p14="http://schemas.microsoft.com/office/powerpoint/2010/main" val="26234706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Anecdote</a:t>
            </a:r>
            <a:endParaRPr lang="en-US" dirty="0"/>
          </a:p>
        </p:txBody>
      </p:sp>
      <p:sp>
        <p:nvSpPr>
          <p:cNvPr id="3" name="Content Placeholder 2"/>
          <p:cNvSpPr>
            <a:spLocks noGrp="1"/>
          </p:cNvSpPr>
          <p:nvPr>
            <p:ph idx="1"/>
          </p:nvPr>
        </p:nvSpPr>
        <p:spPr>
          <a:solidFill>
            <a:schemeClr val="accent1">
              <a:lumMod val="20000"/>
              <a:lumOff val="80000"/>
            </a:schemeClr>
          </a:solidFill>
        </p:spPr>
        <p:txBody>
          <a:bodyPr>
            <a:normAutofit fontScale="77500" lnSpcReduction="20000"/>
          </a:bodyPr>
          <a:lstStyle/>
          <a:p>
            <a:r>
              <a:rPr lang="en-US" b="1" dirty="0" smtClean="0"/>
              <a:t>An </a:t>
            </a:r>
            <a:r>
              <a:rPr lang="en-US" b="1" dirty="0" smtClean="0">
                <a:solidFill>
                  <a:srgbClr val="FF0000"/>
                </a:solidFill>
              </a:rPr>
              <a:t>anecdote</a:t>
            </a:r>
            <a:r>
              <a:rPr lang="en-US" b="1" dirty="0" smtClean="0"/>
              <a:t>:  a very brief account of an incident, especially of an interesting or amusing nature. </a:t>
            </a:r>
          </a:p>
          <a:p>
            <a:pPr lvl="1"/>
            <a:r>
              <a:rPr lang="en-US" b="1" dirty="0" smtClean="0">
                <a:solidFill>
                  <a:srgbClr val="FF0000"/>
                </a:solidFill>
              </a:rPr>
              <a:t>Napoleon was involved in conversation with a colonel of a Hungarian battalion who had been taken prisoner in Italy. The colonel mentioned he had fought in the army of Maria Theresa. "You must have a few years under your belt!" exclaimed Napoleon. "I'm sure I've lived sixty or seventy years," replied the colonel. "You mean to say," Napoleon continued, "you have not kept track of the years you have lived?" </a:t>
            </a:r>
          </a:p>
          <a:p>
            <a:pPr lvl="1"/>
            <a:endParaRPr lang="en-US" b="1" dirty="0" smtClean="0">
              <a:solidFill>
                <a:srgbClr val="FF0000"/>
              </a:solidFill>
            </a:endParaRPr>
          </a:p>
          <a:p>
            <a:pPr lvl="1"/>
            <a:r>
              <a:rPr lang="en-US" b="1" dirty="0" smtClean="0">
                <a:solidFill>
                  <a:srgbClr val="FF0000"/>
                </a:solidFill>
              </a:rPr>
              <a:t>The colonel promptly replied, "Sir, I always count my money, my shirts, and my horses - but as for my years, I know nobody who wants to steal them, and I shall surely never lose them." </a:t>
            </a:r>
          </a:p>
          <a:p>
            <a:pPr marL="457200" lvl="1" indent="0">
              <a:buNone/>
            </a:pP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6164"/>
            <a:ext cx="2119312" cy="1454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76201"/>
            <a:ext cx="2133600" cy="145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05385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3399"/>
                </a:solidFill>
              </a:rPr>
              <a:t>Sentence</a:t>
            </a:r>
            <a:r>
              <a:rPr lang="en-US" dirty="0" smtClean="0"/>
              <a:t> </a:t>
            </a:r>
            <a:r>
              <a:rPr lang="en-US" dirty="0" smtClean="0">
                <a:solidFill>
                  <a:srgbClr val="7030A0"/>
                </a:solidFill>
              </a:rPr>
              <a:t>Fragments</a:t>
            </a:r>
            <a:endParaRPr lang="en-US" dirty="0">
              <a:solidFill>
                <a:srgbClr val="7030A0"/>
              </a:solidFill>
            </a:endParaRPr>
          </a:p>
        </p:txBody>
      </p:sp>
      <p:sp>
        <p:nvSpPr>
          <p:cNvPr id="3" name="Content Placeholder 2"/>
          <p:cNvSpPr>
            <a:spLocks noGrp="1"/>
          </p:cNvSpPr>
          <p:nvPr>
            <p:ph idx="1"/>
          </p:nvPr>
        </p:nvSpPr>
        <p:spPr/>
        <p:txBody>
          <a:bodyPr/>
          <a:lstStyle/>
          <a:p>
            <a:r>
              <a:rPr lang="en-US" dirty="0" smtClean="0"/>
              <a:t>A </a:t>
            </a:r>
            <a:r>
              <a:rPr lang="en-US" dirty="0" smtClean="0">
                <a:solidFill>
                  <a:srgbClr val="FF3399"/>
                </a:solidFill>
              </a:rPr>
              <a:t>sentence</a:t>
            </a:r>
            <a:r>
              <a:rPr lang="en-US" dirty="0" smtClean="0"/>
              <a:t> is a word group that contains a </a:t>
            </a:r>
            <a:r>
              <a:rPr lang="en-US" b="1" dirty="0" smtClean="0">
                <a:solidFill>
                  <a:srgbClr val="FF0000"/>
                </a:solidFill>
              </a:rPr>
              <a:t>subject</a:t>
            </a:r>
            <a:r>
              <a:rPr lang="en-US" dirty="0" smtClean="0"/>
              <a:t> and a </a:t>
            </a:r>
            <a:r>
              <a:rPr lang="en-US" b="1" dirty="0" smtClean="0">
                <a:solidFill>
                  <a:srgbClr val="FF0000"/>
                </a:solidFill>
              </a:rPr>
              <a:t>verb</a:t>
            </a:r>
            <a:r>
              <a:rPr lang="en-US" dirty="0" smtClean="0"/>
              <a:t> and that expresses a </a:t>
            </a:r>
            <a:r>
              <a:rPr lang="en-US" b="1" dirty="0" smtClean="0">
                <a:solidFill>
                  <a:srgbClr val="FF0000"/>
                </a:solidFill>
              </a:rPr>
              <a:t>complete thought</a:t>
            </a:r>
            <a:r>
              <a:rPr lang="en-US" dirty="0" smtClean="0"/>
              <a:t>.</a:t>
            </a:r>
          </a:p>
          <a:p>
            <a:pPr lvl="1"/>
            <a:r>
              <a:rPr lang="en-US" dirty="0" smtClean="0">
                <a:solidFill>
                  <a:srgbClr val="7030A0"/>
                </a:solidFill>
              </a:rPr>
              <a:t>Fragment:  </a:t>
            </a:r>
            <a:r>
              <a:rPr lang="en-US" dirty="0" smtClean="0"/>
              <a:t>Bears extremely protective of their young. (no verb)</a:t>
            </a:r>
          </a:p>
          <a:p>
            <a:pPr lvl="1"/>
            <a:r>
              <a:rPr lang="en-US" dirty="0" smtClean="0">
                <a:solidFill>
                  <a:srgbClr val="7030A0"/>
                </a:solidFill>
              </a:rPr>
              <a:t>Fragment:  </a:t>
            </a:r>
            <a:r>
              <a:rPr lang="en-US" dirty="0" smtClean="0"/>
              <a:t>According to the film we saw. (incomplete thought)</a:t>
            </a:r>
          </a:p>
          <a:p>
            <a:pPr lvl="1"/>
            <a:r>
              <a:rPr lang="en-US" dirty="0" smtClean="0">
                <a:solidFill>
                  <a:srgbClr val="FF3399"/>
                </a:solidFill>
              </a:rPr>
              <a:t>Sentence</a:t>
            </a:r>
            <a:r>
              <a:rPr lang="en-US" dirty="0" smtClean="0"/>
              <a:t>: According to the film we saw, bears are extremely protective of their young.</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2412"/>
            <a:ext cx="1447800" cy="1703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59381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lstStyle/>
          <a:p>
            <a:r>
              <a:rPr lang="en-US" dirty="0" smtClean="0"/>
              <a:t>Run-on sentence</a:t>
            </a:r>
            <a:endParaRPr lang="en-US" dirty="0"/>
          </a:p>
        </p:txBody>
      </p:sp>
      <p:sp>
        <p:nvSpPr>
          <p:cNvPr id="3" name="Content Placeholder 2"/>
          <p:cNvSpPr>
            <a:spLocks noGrp="1"/>
          </p:cNvSpPr>
          <p:nvPr>
            <p:ph idx="1"/>
          </p:nvPr>
        </p:nvSpPr>
        <p:spPr/>
        <p:txBody>
          <a:bodyPr>
            <a:normAutofit lnSpcReduction="10000"/>
          </a:bodyPr>
          <a:lstStyle/>
          <a:p>
            <a:r>
              <a:rPr lang="en-US" dirty="0" smtClean="0"/>
              <a:t>Two or more complete sentences run together as one.  (Confuses the reader!</a:t>
            </a:r>
            <a:r>
              <a:rPr lang="en-US" dirty="0" smtClean="0">
                <a:sym typeface="Wingdings" pitchFamily="2" charset="2"/>
              </a:rPr>
              <a:t></a:t>
            </a:r>
            <a:r>
              <a:rPr lang="en-US" dirty="0" smtClean="0"/>
              <a:t>)</a:t>
            </a:r>
          </a:p>
          <a:p>
            <a:pPr lvl="1"/>
            <a:r>
              <a:rPr lang="en-US" dirty="0" smtClean="0">
                <a:solidFill>
                  <a:srgbClr val="C00000"/>
                </a:solidFill>
              </a:rPr>
              <a:t>Fused sentence- </a:t>
            </a:r>
            <a:r>
              <a:rPr lang="en-US" dirty="0" smtClean="0"/>
              <a:t>no punctuation at all between the two sentences.</a:t>
            </a:r>
          </a:p>
          <a:p>
            <a:pPr lvl="2"/>
            <a:r>
              <a:rPr lang="en-US" dirty="0" smtClean="0"/>
              <a:t>Schools in the Middle Ages were different from ours students usually did not have books.</a:t>
            </a:r>
          </a:p>
          <a:p>
            <a:pPr marL="914400" lvl="2" indent="0">
              <a:buNone/>
            </a:pPr>
            <a:endParaRPr lang="en-US" dirty="0"/>
          </a:p>
          <a:p>
            <a:pPr lvl="2"/>
            <a:r>
              <a:rPr lang="en-US" dirty="0" smtClean="0">
                <a:solidFill>
                  <a:srgbClr val="00B050"/>
                </a:solidFill>
              </a:rPr>
              <a:t>Comma splice</a:t>
            </a:r>
            <a:r>
              <a:rPr lang="en-US" dirty="0" smtClean="0"/>
              <a:t>-writer links together sentences with </a:t>
            </a:r>
            <a:r>
              <a:rPr lang="en-US" b="1" dirty="0" smtClean="0"/>
              <a:t>only</a:t>
            </a:r>
            <a:r>
              <a:rPr lang="en-US" dirty="0" smtClean="0"/>
              <a:t> </a:t>
            </a:r>
            <a:r>
              <a:rPr lang="en-US" b="1" dirty="0" smtClean="0"/>
              <a:t>a comma </a:t>
            </a:r>
            <a:r>
              <a:rPr lang="en-US" dirty="0" smtClean="0"/>
              <a:t>to separate them from one another.	</a:t>
            </a:r>
          </a:p>
          <a:p>
            <a:pPr lvl="3"/>
            <a:r>
              <a:rPr lang="en-US" dirty="0" smtClean="0"/>
              <a:t>Schools today have books for every student, many schools also have laptops and online texts.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953000"/>
            <a:ext cx="1524000" cy="1792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66108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lstStyle/>
          <a:p>
            <a:r>
              <a:rPr lang="en-US" dirty="0" smtClean="0"/>
              <a:t>Examples of how to fix a run-on:</a:t>
            </a:r>
            <a:endParaRPr lang="en-US" dirty="0"/>
          </a:p>
        </p:txBody>
      </p:sp>
      <p:sp>
        <p:nvSpPr>
          <p:cNvPr id="3" name="Content Placeholder 2"/>
          <p:cNvSpPr>
            <a:spLocks noGrp="1"/>
          </p:cNvSpPr>
          <p:nvPr>
            <p:ph idx="1"/>
          </p:nvPr>
        </p:nvSpPr>
        <p:spPr/>
        <p:txBody>
          <a:bodyPr/>
          <a:lstStyle/>
          <a:p>
            <a:pPr marL="0" indent="0">
              <a:buNone/>
            </a:pPr>
            <a:r>
              <a:rPr lang="en-US" b="1" dirty="0" smtClean="0"/>
              <a:t>“</a:t>
            </a:r>
            <a:r>
              <a:rPr lang="en-US" b="1" dirty="0" err="1" smtClean="0"/>
              <a:t>Malgus</a:t>
            </a:r>
            <a:r>
              <a:rPr lang="en-US" b="1" dirty="0" smtClean="0"/>
              <a:t> and </a:t>
            </a:r>
            <a:r>
              <a:rPr lang="en-US" b="1" dirty="0" err="1" smtClean="0"/>
              <a:t>Aryn</a:t>
            </a:r>
            <a:r>
              <a:rPr lang="en-US" b="1" dirty="0" smtClean="0"/>
              <a:t> battle, but he spares her.”</a:t>
            </a:r>
          </a:p>
          <a:p>
            <a:pPr marL="0" indent="0">
              <a:buNone/>
            </a:pPr>
            <a:r>
              <a:rPr lang="en-US" dirty="0"/>
              <a:t>	</a:t>
            </a:r>
            <a:r>
              <a:rPr lang="en-US" dirty="0" smtClean="0">
                <a:solidFill>
                  <a:srgbClr val="00B050"/>
                </a:solidFill>
              </a:rPr>
              <a:t>Use a comma before FANBOYS!</a:t>
            </a:r>
          </a:p>
          <a:p>
            <a:pPr marL="0" indent="0">
              <a:buNone/>
            </a:pPr>
            <a:r>
              <a:rPr lang="en-US" dirty="0" smtClean="0"/>
              <a:t>				</a:t>
            </a:r>
            <a:r>
              <a:rPr lang="en-US" dirty="0" smtClean="0">
                <a:solidFill>
                  <a:srgbClr val="FF3399"/>
                </a:solidFill>
              </a:rPr>
              <a:t>OR</a:t>
            </a:r>
          </a:p>
          <a:p>
            <a:pPr marL="0" indent="0">
              <a:buNone/>
            </a:pPr>
            <a:r>
              <a:rPr lang="en-US" b="1" dirty="0" smtClean="0"/>
              <a:t>“</a:t>
            </a:r>
            <a:r>
              <a:rPr lang="en-US" b="1" dirty="0" err="1" smtClean="0"/>
              <a:t>Malgus</a:t>
            </a:r>
            <a:r>
              <a:rPr lang="en-US" b="1" dirty="0" smtClean="0"/>
              <a:t>’ wife dies.  He goes into a frenzy.”</a:t>
            </a:r>
          </a:p>
          <a:p>
            <a:pPr marL="0" indent="0">
              <a:buNone/>
            </a:pPr>
            <a:r>
              <a:rPr lang="en-US" dirty="0"/>
              <a:t>	</a:t>
            </a:r>
            <a:r>
              <a:rPr lang="en-US" dirty="0">
                <a:solidFill>
                  <a:srgbClr val="00B050"/>
                </a:solidFill>
              </a:rPr>
              <a:t>M</a:t>
            </a:r>
            <a:r>
              <a:rPr lang="en-US" dirty="0" smtClean="0">
                <a:solidFill>
                  <a:srgbClr val="00B050"/>
                </a:solidFill>
              </a:rPr>
              <a:t>ake it into two separate sentences!</a:t>
            </a:r>
          </a:p>
          <a:p>
            <a:pPr marL="0" indent="0">
              <a:buNone/>
            </a:pPr>
            <a:r>
              <a:rPr lang="en-US" dirty="0"/>
              <a:t>	</a:t>
            </a:r>
            <a:r>
              <a:rPr lang="en-US" dirty="0" smtClean="0"/>
              <a:t> –Adam Hoffman</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4537508"/>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51418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l"/>
            <a:r>
              <a:rPr lang="en-US" dirty="0" smtClean="0"/>
              <a:t>Dashes  -  </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Use a dash to indicate an abrupt break in thought or speech or an unfinished statement or question.</a:t>
            </a:r>
          </a:p>
          <a:p>
            <a:pPr lvl="1"/>
            <a:r>
              <a:rPr lang="en-US" dirty="0" smtClean="0"/>
              <a:t>I simply cannot understand-Sean, are you listening to me?-why anyone would not turn in a project.</a:t>
            </a:r>
          </a:p>
          <a:p>
            <a:pPr lvl="1"/>
            <a:r>
              <a:rPr lang="en-US" dirty="0" smtClean="0"/>
              <a:t>“How can I help you when I don’t know-”the teacher broke off when she saw the anguish on the student’s face.</a:t>
            </a:r>
          </a:p>
          <a:p>
            <a:pPr lvl="1"/>
            <a:r>
              <a:rPr lang="en-US" b="1" dirty="0" smtClean="0"/>
              <a:t>Use a dash to indicate </a:t>
            </a:r>
            <a:r>
              <a:rPr lang="en-US" b="1" i="1" dirty="0" smtClean="0"/>
              <a:t>namely</a:t>
            </a:r>
            <a:r>
              <a:rPr lang="en-US" b="1" dirty="0" smtClean="0"/>
              <a:t>, </a:t>
            </a:r>
            <a:r>
              <a:rPr lang="en-US" b="1" i="1" dirty="0" smtClean="0"/>
              <a:t>that is</a:t>
            </a:r>
            <a:r>
              <a:rPr lang="en-US" b="1" dirty="0" smtClean="0"/>
              <a:t>, or</a:t>
            </a:r>
            <a:r>
              <a:rPr lang="en-US" b="1" i="1" dirty="0" smtClean="0"/>
              <a:t> in other words </a:t>
            </a:r>
            <a:r>
              <a:rPr lang="en-US" b="1" dirty="0" smtClean="0"/>
              <a:t>or to introduce an explanation.</a:t>
            </a:r>
          </a:p>
          <a:p>
            <a:pPr lvl="2"/>
            <a:r>
              <a:rPr lang="en-US" dirty="0" smtClean="0"/>
              <a:t>Shelby is perfect for the part-her fiery personality makes her perfect for the role of </a:t>
            </a:r>
            <a:r>
              <a:rPr lang="en-US" dirty="0" err="1" smtClean="0"/>
              <a:t>Tybalt</a:t>
            </a:r>
            <a:r>
              <a:rPr lang="en-US" dirty="0" smtClean="0"/>
              <a:t>.</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86400"/>
            <a:ext cx="1524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457200"/>
            <a:ext cx="5334000" cy="685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45893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3399"/>
          </a:solidFill>
        </p:spPr>
        <p:txBody>
          <a:bodyPr>
            <a:normAutofit/>
          </a:bodyPr>
          <a:lstStyle/>
          <a:p>
            <a:r>
              <a:rPr lang="en-US" dirty="0" smtClean="0"/>
              <a:t>Colons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Use a colon to mean “note what follows”</a:t>
            </a:r>
          </a:p>
          <a:p>
            <a:pPr lvl="1"/>
            <a:r>
              <a:rPr lang="en-US" b="1" dirty="0" smtClean="0"/>
              <a:t>Use before a list of items</a:t>
            </a:r>
          </a:p>
          <a:p>
            <a:pPr lvl="2"/>
            <a:r>
              <a:rPr lang="en-US" dirty="0" smtClean="0"/>
              <a:t>Please submit copies of the following documents:  your driver’s license, birth certificate, and Social Security card.</a:t>
            </a:r>
          </a:p>
          <a:p>
            <a:pPr marL="914400" lvl="2" indent="0">
              <a:buNone/>
            </a:pPr>
            <a:r>
              <a:rPr lang="en-US" dirty="0" smtClean="0"/>
              <a:t>-</a:t>
            </a:r>
            <a:r>
              <a:rPr lang="en-US" b="1" dirty="0" smtClean="0"/>
              <a:t>Use a colon before a long, formal statement or a long quotation</a:t>
            </a:r>
            <a:r>
              <a:rPr lang="en-US" dirty="0" smtClean="0"/>
              <a:t>.</a:t>
            </a:r>
          </a:p>
          <a:p>
            <a:pPr marL="914400" lvl="2" indent="0">
              <a:buNone/>
            </a:pPr>
            <a:r>
              <a:rPr lang="en-US" dirty="0"/>
              <a:t>	</a:t>
            </a:r>
            <a:r>
              <a:rPr lang="en-US" dirty="0" smtClean="0"/>
              <a:t>This is how I plan to begin my oral report on poetry:  “If you want to express a complicated thought with the fewest but most memorable words, consider learning how to write a poem.”</a:t>
            </a:r>
          </a:p>
          <a:p>
            <a:pPr marL="914400" lvl="2" indent="0">
              <a:buNone/>
            </a:pPr>
            <a:r>
              <a:rPr lang="en-US" b="1" dirty="0" smtClean="0"/>
              <a:t>-Use a colon between independent clauses when the second clause explains or restates the idea of the first.</a:t>
            </a:r>
          </a:p>
          <a:p>
            <a:pPr marL="914400" lvl="2" indent="0">
              <a:buNone/>
            </a:pPr>
            <a:r>
              <a:rPr lang="en-US" dirty="0"/>
              <a:t>	</a:t>
            </a:r>
            <a:r>
              <a:rPr lang="en-US" dirty="0" smtClean="0"/>
              <a:t>Your poem is a complete success:  </a:t>
            </a:r>
            <a:r>
              <a:rPr lang="en-US" b="1" dirty="0" smtClean="0">
                <a:solidFill>
                  <a:srgbClr val="FF3399"/>
                </a:solidFill>
              </a:rPr>
              <a:t>I</a:t>
            </a:r>
            <a:r>
              <a:rPr lang="en-US" dirty="0" smtClean="0"/>
              <a:t>t is original, and its rhythms mimic the sounds of waves!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76200"/>
            <a:ext cx="16002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1447800"/>
            <a:ext cx="1340374"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90878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60000"/>
              <a:lumOff val="40000"/>
            </a:schemeClr>
          </a:solidFill>
        </p:spPr>
        <p:txBody>
          <a:bodyPr/>
          <a:lstStyle/>
          <a:p>
            <a:r>
              <a:rPr lang="en-US" dirty="0" smtClean="0"/>
              <a:t>Using “I” versus “Me”</a:t>
            </a:r>
            <a:endParaRPr lang="en-US" dirty="0"/>
          </a:p>
        </p:txBody>
      </p:sp>
      <p:sp>
        <p:nvSpPr>
          <p:cNvPr id="3" name="Content Placeholder 2"/>
          <p:cNvSpPr>
            <a:spLocks noGrp="1"/>
          </p:cNvSpPr>
          <p:nvPr>
            <p:ph idx="1"/>
          </p:nvPr>
        </p:nvSpPr>
        <p:spPr>
          <a:xfrm>
            <a:off x="457200" y="1524000"/>
            <a:ext cx="8229600" cy="4525963"/>
          </a:xfrm>
          <a:solidFill>
            <a:schemeClr val="accent1">
              <a:lumMod val="20000"/>
              <a:lumOff val="80000"/>
            </a:schemeClr>
          </a:solidFill>
        </p:spPr>
        <p:txBody>
          <a:bodyPr>
            <a:normAutofit fontScale="25000" lnSpcReduction="20000"/>
          </a:bodyPr>
          <a:lstStyle/>
          <a:p>
            <a:pPr marL="0" indent="0">
              <a:buNone/>
            </a:pPr>
            <a:r>
              <a:rPr lang="en-US" sz="6400" dirty="0" smtClean="0"/>
              <a:t>The </a:t>
            </a:r>
            <a:r>
              <a:rPr lang="en-US" sz="6400" dirty="0"/>
              <a:t>two personal pronouns </a:t>
            </a:r>
            <a:r>
              <a:rPr lang="en-US" sz="6400" dirty="0">
                <a:solidFill>
                  <a:srgbClr val="C00000"/>
                </a:solidFill>
              </a:rPr>
              <a:t>I</a:t>
            </a:r>
            <a:r>
              <a:rPr lang="en-US" sz="6400" dirty="0"/>
              <a:t> and </a:t>
            </a:r>
            <a:r>
              <a:rPr lang="en-US" sz="6400" dirty="0">
                <a:solidFill>
                  <a:srgbClr val="C00000"/>
                </a:solidFill>
              </a:rPr>
              <a:t>me</a:t>
            </a:r>
            <a:r>
              <a:rPr lang="en-US" sz="6400" dirty="0"/>
              <a:t> are often used wrongly, usually in sentences in which I is being used with another noun. Here are some tips to help you get it right: </a:t>
            </a:r>
          </a:p>
          <a:p>
            <a:endParaRPr lang="en-US" dirty="0"/>
          </a:p>
          <a:p>
            <a:r>
              <a:rPr lang="en-US" sz="4400" b="1" dirty="0">
                <a:solidFill>
                  <a:srgbClr val="0070C0"/>
                </a:solidFill>
              </a:rPr>
              <a:t>•Use the pronoun I, along with other subjective pronouns such as we, he, she, you, and they, when the pronoun is the subject of a verb</a:t>
            </a:r>
            <a:r>
              <a:rPr lang="en-US" sz="4400" dirty="0"/>
              <a:t>:</a:t>
            </a:r>
          </a:p>
          <a:p>
            <a:pPr marL="0" indent="0">
              <a:buNone/>
            </a:pPr>
            <a:r>
              <a:rPr lang="en-US" dirty="0" smtClean="0"/>
              <a:t>		</a:t>
            </a:r>
            <a:r>
              <a:rPr lang="en-US" sz="4200" dirty="0" smtClean="0">
                <a:solidFill>
                  <a:srgbClr val="C00000"/>
                </a:solidFill>
              </a:rPr>
              <a:t>He</a:t>
            </a:r>
            <a:r>
              <a:rPr lang="en-US" sz="4200" dirty="0" smtClean="0"/>
              <a:t> </a:t>
            </a:r>
            <a:r>
              <a:rPr lang="en-US" sz="4200" dirty="0"/>
              <a:t>went to bed.</a:t>
            </a:r>
          </a:p>
          <a:p>
            <a:pPr marL="0" indent="0">
              <a:buNone/>
            </a:pPr>
            <a:r>
              <a:rPr lang="en-US" sz="4200" dirty="0" smtClean="0"/>
              <a:t>			        </a:t>
            </a:r>
            <a:r>
              <a:rPr lang="en-US" sz="4200" dirty="0" smtClean="0">
                <a:solidFill>
                  <a:srgbClr val="C00000"/>
                </a:solidFill>
              </a:rPr>
              <a:t>We</a:t>
            </a:r>
            <a:r>
              <a:rPr lang="en-US" sz="4200" dirty="0" smtClean="0"/>
              <a:t> </a:t>
            </a:r>
            <a:r>
              <a:rPr lang="en-US" sz="4200" dirty="0"/>
              <a:t>waited for the </a:t>
            </a:r>
            <a:r>
              <a:rPr lang="en-US" sz="4200" dirty="0" smtClean="0"/>
              <a:t>bus.</a:t>
            </a:r>
          </a:p>
          <a:p>
            <a:pPr marL="0" indent="0">
              <a:buNone/>
            </a:pPr>
            <a:r>
              <a:rPr lang="en-US" sz="4200" dirty="0" smtClean="0"/>
              <a:t>					</a:t>
            </a:r>
            <a:r>
              <a:rPr lang="en-US" sz="4200" dirty="0" smtClean="0">
                <a:solidFill>
                  <a:srgbClr val="FF0000"/>
                </a:solidFill>
              </a:rPr>
              <a:t>Clare and I </a:t>
            </a:r>
            <a:r>
              <a:rPr lang="en-US" sz="4200" dirty="0" smtClean="0"/>
              <a:t>are going for a coffee.</a:t>
            </a:r>
          </a:p>
          <a:p>
            <a:pPr marL="0" indent="0">
              <a:buNone/>
            </a:pPr>
            <a:r>
              <a:rPr lang="en-US" dirty="0" smtClean="0"/>
              <a:t> </a:t>
            </a:r>
            <a:r>
              <a:rPr lang="en-US" sz="4000" dirty="0" smtClean="0">
                <a:solidFill>
                  <a:srgbClr val="FF0000"/>
                </a:solidFill>
              </a:rPr>
              <a:t>In </a:t>
            </a:r>
            <a:r>
              <a:rPr lang="en-US" sz="4000" dirty="0">
                <a:solidFill>
                  <a:srgbClr val="FF0000"/>
                </a:solidFill>
              </a:rPr>
              <a:t>the last example, the pronoun I, together with the proper noun Clare, forms the subject of the sentence, so you need to use I rather than me. </a:t>
            </a:r>
          </a:p>
          <a:p>
            <a:endParaRPr lang="en-US" dirty="0"/>
          </a:p>
          <a:p>
            <a:r>
              <a:rPr lang="en-US" sz="4400" b="1" dirty="0">
                <a:solidFill>
                  <a:srgbClr val="00B050"/>
                </a:solidFill>
              </a:rPr>
              <a:t>•Use the pronoun me, along with other objective pronouns such as us, him, her, you, and them, when the pronoun is the object of a verb:</a:t>
            </a:r>
          </a:p>
          <a:p>
            <a:pPr marL="0" indent="0">
              <a:buNone/>
            </a:pPr>
            <a:r>
              <a:rPr lang="en-US" dirty="0" smtClean="0"/>
              <a:t>	</a:t>
            </a:r>
            <a:r>
              <a:rPr lang="en-US" sz="4200" dirty="0" smtClean="0"/>
              <a:t>Danny </a:t>
            </a:r>
            <a:r>
              <a:rPr lang="en-US" sz="4200" dirty="0"/>
              <a:t>thanked </a:t>
            </a:r>
            <a:r>
              <a:rPr lang="en-US" sz="4200" dirty="0">
                <a:solidFill>
                  <a:srgbClr val="C00000"/>
                </a:solidFill>
              </a:rPr>
              <a:t>them</a:t>
            </a:r>
            <a:r>
              <a:rPr lang="en-US" sz="4200" dirty="0"/>
              <a:t>.</a:t>
            </a:r>
          </a:p>
          <a:p>
            <a:pPr marL="914400" lvl="2" indent="0">
              <a:buNone/>
            </a:pPr>
            <a:r>
              <a:rPr lang="en-US" sz="4200" dirty="0" smtClean="0"/>
              <a:t>		The </a:t>
            </a:r>
            <a:r>
              <a:rPr lang="en-US" sz="4200" dirty="0"/>
              <a:t>dog followed </a:t>
            </a:r>
            <a:r>
              <a:rPr lang="en-US" sz="4200" dirty="0">
                <a:solidFill>
                  <a:srgbClr val="FF0000"/>
                </a:solidFill>
              </a:rPr>
              <a:t>John and me </a:t>
            </a:r>
            <a:r>
              <a:rPr lang="en-US" sz="4200" dirty="0"/>
              <a:t>to the door.</a:t>
            </a:r>
          </a:p>
          <a:p>
            <a:pPr marL="0" indent="0">
              <a:buNone/>
            </a:pPr>
            <a:r>
              <a:rPr lang="en-US" sz="4000" dirty="0" smtClean="0">
                <a:solidFill>
                  <a:srgbClr val="FF0000"/>
                </a:solidFill>
              </a:rPr>
              <a:t>In </a:t>
            </a:r>
            <a:r>
              <a:rPr lang="en-US" sz="4000" dirty="0">
                <a:solidFill>
                  <a:srgbClr val="FF0000"/>
                </a:solidFill>
              </a:rPr>
              <a:t>the last example, the pronoun me, together with the proper noun John, forms the object of the verb follow, so you need to use me rather than I. </a:t>
            </a:r>
          </a:p>
          <a:p>
            <a:endParaRPr lang="en-US" dirty="0"/>
          </a:p>
          <a:p>
            <a:r>
              <a:rPr lang="en-US" sz="4400" b="1" dirty="0">
                <a:solidFill>
                  <a:srgbClr val="7030A0"/>
                </a:solidFill>
              </a:rPr>
              <a:t>•Use the pronoun me, along with other objective pronouns such as us, him, her, you, and them, when the pronoun is the </a:t>
            </a:r>
            <a:r>
              <a:rPr lang="en-US" sz="4400" b="1" u="sng" dirty="0">
                <a:solidFill>
                  <a:srgbClr val="7030A0"/>
                </a:solidFill>
              </a:rPr>
              <a:t>object of a preposition:</a:t>
            </a:r>
          </a:p>
          <a:p>
            <a:endParaRPr lang="en-US" dirty="0"/>
          </a:p>
          <a:p>
            <a:pPr marL="0" indent="0">
              <a:buNone/>
            </a:pPr>
            <a:r>
              <a:rPr lang="en-US" sz="4200" dirty="0" smtClean="0"/>
              <a:t>	Rose </a:t>
            </a:r>
            <a:r>
              <a:rPr lang="en-US" sz="4200" dirty="0"/>
              <a:t>spent the day </a:t>
            </a:r>
            <a:r>
              <a:rPr lang="en-US" sz="4200" u="sng" dirty="0">
                <a:solidFill>
                  <a:srgbClr val="FF0000"/>
                </a:solidFill>
              </a:rPr>
              <a:t>with Jake and me.</a:t>
            </a:r>
          </a:p>
          <a:p>
            <a:pPr marL="0" indent="0">
              <a:buNone/>
            </a:pPr>
            <a:r>
              <a:rPr lang="en-US" sz="4200" dirty="0" smtClean="0">
                <a:solidFill>
                  <a:srgbClr val="FF0000"/>
                </a:solidFill>
              </a:rPr>
              <a:t>Me</a:t>
            </a:r>
            <a:r>
              <a:rPr lang="en-US" sz="4200" dirty="0">
                <a:solidFill>
                  <a:srgbClr val="FF0000"/>
                </a:solidFill>
              </a:rPr>
              <a:t>, together with Jake, forms the </a:t>
            </a:r>
            <a:r>
              <a:rPr lang="en-US" sz="4200" u="sng" dirty="0">
                <a:solidFill>
                  <a:srgbClr val="FF0000"/>
                </a:solidFill>
              </a:rPr>
              <a:t>object of the preposition </a:t>
            </a:r>
            <a:r>
              <a:rPr lang="en-US" sz="4200" b="1" i="1" dirty="0">
                <a:solidFill>
                  <a:srgbClr val="FF0000"/>
                </a:solidFill>
              </a:rPr>
              <a:t>with</a:t>
            </a:r>
            <a:r>
              <a:rPr lang="en-US" sz="4200" dirty="0">
                <a:solidFill>
                  <a:srgbClr val="FF0000"/>
                </a:solidFill>
              </a:rPr>
              <a:t>, so you need to use the pronoun me rather than the pronoun I.</a:t>
            </a:r>
          </a:p>
          <a:p>
            <a:endParaRPr lang="en-US" dirty="0"/>
          </a:p>
          <a:p>
            <a:r>
              <a:rPr lang="en-US" sz="6400" b="1" dirty="0" smtClean="0">
                <a:solidFill>
                  <a:srgbClr val="C00000"/>
                </a:solidFill>
              </a:rPr>
              <a:t>An </a:t>
            </a:r>
            <a:r>
              <a:rPr lang="en-US" sz="6400" b="1" dirty="0">
                <a:solidFill>
                  <a:srgbClr val="C00000"/>
                </a:solidFill>
              </a:rPr>
              <a:t>easy way of making sure you’ve chosen the right pronoun is to see whether the sentence reads properly if you remove the additional noun</a:t>
            </a:r>
            <a:r>
              <a:rPr lang="en-US" sz="6400" b="1" dirty="0" smtClean="0">
                <a:solidFill>
                  <a:srgbClr val="C00000"/>
                </a:solidFill>
              </a:rPr>
              <a:t>:</a:t>
            </a:r>
            <a:r>
              <a:rPr lang="en-US" sz="6400" dirty="0" smtClean="0"/>
              <a:t> </a:t>
            </a:r>
          </a:p>
          <a:p>
            <a:pPr lvl="4"/>
            <a:r>
              <a:rPr lang="en-US" sz="4800" b="1" u="sng" dirty="0" smtClean="0"/>
              <a:t>CORRECT	</a:t>
            </a:r>
            <a:r>
              <a:rPr lang="en-US" sz="4800" dirty="0" smtClean="0"/>
              <a:t>	</a:t>
            </a:r>
            <a:r>
              <a:rPr lang="en-US" sz="4800" b="1" u="sng" dirty="0" smtClean="0"/>
              <a:t> INCORRECT</a:t>
            </a:r>
            <a:endParaRPr lang="en-US" sz="4800" b="1" u="sng" dirty="0"/>
          </a:p>
          <a:p>
            <a:pPr marL="0" indent="0">
              <a:buNone/>
            </a:pPr>
            <a:r>
              <a:rPr lang="en-US" dirty="0" smtClean="0"/>
              <a:t>		</a:t>
            </a:r>
            <a:r>
              <a:rPr lang="en-US" sz="4000" dirty="0" smtClean="0"/>
              <a:t>√ </a:t>
            </a:r>
            <a:r>
              <a:rPr lang="en-US" sz="4000" dirty="0"/>
              <a:t>I am going for a </a:t>
            </a:r>
            <a:r>
              <a:rPr lang="en-US" sz="4000" dirty="0" smtClean="0"/>
              <a:t>coffee	X </a:t>
            </a:r>
            <a:r>
              <a:rPr lang="en-US" sz="4000" dirty="0"/>
              <a:t>Me am going for a coffee</a:t>
            </a:r>
          </a:p>
          <a:p>
            <a:pPr marL="0" indent="0">
              <a:buNone/>
            </a:pPr>
            <a:r>
              <a:rPr lang="en-US" sz="4000" dirty="0" smtClean="0"/>
              <a:t>		√ </a:t>
            </a:r>
            <a:r>
              <a:rPr lang="en-US" sz="4000" dirty="0"/>
              <a:t>The dog followed </a:t>
            </a:r>
            <a:r>
              <a:rPr lang="en-US" sz="4000" dirty="0" smtClean="0"/>
              <a:t>me	X </a:t>
            </a:r>
            <a:r>
              <a:rPr lang="en-US" sz="4000" dirty="0"/>
              <a:t>The dog followed </a:t>
            </a:r>
            <a:r>
              <a:rPr lang="en-US" sz="4000" dirty="0" smtClean="0"/>
              <a:t>I</a:t>
            </a:r>
            <a:endParaRPr lang="en-US" sz="4000" dirty="0"/>
          </a:p>
          <a:p>
            <a:pPr marL="0" indent="0">
              <a:buNone/>
            </a:pPr>
            <a:r>
              <a:rPr lang="en-US" sz="4000" dirty="0" smtClean="0"/>
              <a:t>		√ </a:t>
            </a:r>
            <a:r>
              <a:rPr lang="en-US" sz="4000" dirty="0"/>
              <a:t>Rose spent the day with </a:t>
            </a:r>
            <a:r>
              <a:rPr lang="en-US" sz="4000" dirty="0" smtClean="0"/>
              <a:t>me	X </a:t>
            </a:r>
            <a:r>
              <a:rPr lang="en-US" sz="4000" dirty="0"/>
              <a:t>Rose spent the day with I </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5257800"/>
            <a:ext cx="21336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16846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p>
            <a:r>
              <a:rPr lang="en-US" dirty="0" smtClean="0"/>
              <a:t>Open-Ended Essay for the final</a:t>
            </a:r>
            <a:endParaRPr lang="en-US" dirty="0"/>
          </a:p>
        </p:txBody>
      </p:sp>
      <p:sp>
        <p:nvSpPr>
          <p:cNvPr id="3" name="Content Placeholder 2"/>
          <p:cNvSpPr>
            <a:spLocks noGrp="1"/>
          </p:cNvSpPr>
          <p:nvPr>
            <p:ph idx="1"/>
          </p:nvPr>
        </p:nvSpPr>
        <p:spPr/>
        <p:txBody>
          <a:bodyPr/>
          <a:lstStyle/>
          <a:p>
            <a:r>
              <a:rPr lang="en-US" b="1" dirty="0" smtClean="0"/>
              <a:t>State a </a:t>
            </a:r>
            <a:r>
              <a:rPr lang="en-US" b="1" dirty="0" smtClean="0">
                <a:solidFill>
                  <a:srgbClr val="FF0000"/>
                </a:solidFill>
              </a:rPr>
              <a:t>theme</a:t>
            </a:r>
            <a:r>
              <a:rPr lang="en-US" b="1" dirty="0" smtClean="0"/>
              <a:t> from ONE of the works listed below.  Use TWO details from the text to support your response.</a:t>
            </a:r>
          </a:p>
          <a:p>
            <a:pPr lvl="2"/>
            <a:r>
              <a:rPr lang="en-US" i="1" dirty="0" smtClean="0"/>
              <a:t>Romeo and Juliet</a:t>
            </a:r>
          </a:p>
          <a:p>
            <a:pPr lvl="2"/>
            <a:r>
              <a:rPr lang="en-US" i="1" dirty="0" smtClean="0"/>
              <a:t>The Odyssey</a:t>
            </a:r>
          </a:p>
          <a:p>
            <a:pPr lvl="2"/>
            <a:r>
              <a:rPr lang="en-US" dirty="0" smtClean="0"/>
              <a:t>“The Gift of the Magi”</a:t>
            </a:r>
          </a:p>
          <a:p>
            <a:pPr lvl="2"/>
            <a:r>
              <a:rPr lang="en-US" dirty="0" smtClean="0"/>
              <a:t>“The Scarlet Ibis”</a:t>
            </a:r>
          </a:p>
          <a:p>
            <a:pPr lvl="1"/>
            <a:r>
              <a:rPr lang="en-US" dirty="0" smtClean="0">
                <a:solidFill>
                  <a:srgbClr val="FF0000"/>
                </a:solidFill>
              </a:rPr>
              <a:t>Theme</a:t>
            </a:r>
            <a:r>
              <a:rPr lang="en-US" dirty="0" smtClean="0"/>
              <a:t>-</a:t>
            </a:r>
            <a:r>
              <a:rPr lang="en-US" b="1" dirty="0" smtClean="0"/>
              <a:t>Central idea of a work of literature.</a:t>
            </a:r>
            <a:endParaRPr lang="en-US" b="1" dirty="0"/>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2590800"/>
            <a:ext cx="2057400" cy="2356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84279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a:lstStyle/>
          <a:p>
            <a:r>
              <a:rPr lang="en-US" dirty="0" smtClean="0"/>
              <a:t>Author’s Purpose</a:t>
            </a:r>
            <a:endParaRPr lang="en-US" dirty="0"/>
          </a:p>
        </p:txBody>
      </p:sp>
      <p:sp>
        <p:nvSpPr>
          <p:cNvPr id="3" name="Content Placeholder 2"/>
          <p:cNvSpPr>
            <a:spLocks noGrp="1"/>
          </p:cNvSpPr>
          <p:nvPr>
            <p:ph idx="1"/>
          </p:nvPr>
        </p:nvSpPr>
        <p:spPr>
          <a:solidFill>
            <a:schemeClr val="accent1">
              <a:lumMod val="20000"/>
              <a:lumOff val="80000"/>
            </a:schemeClr>
          </a:solidFill>
        </p:spPr>
        <p:txBody>
          <a:bodyPr/>
          <a:lstStyle/>
          <a:p>
            <a:r>
              <a:rPr lang="en-US" dirty="0" smtClean="0"/>
              <a:t>People write for several different reasons, and it’s important for readers to understand the author’s purpose for writing what they are reading.</a:t>
            </a:r>
          </a:p>
          <a:p>
            <a:r>
              <a:rPr lang="en-US" dirty="0" smtClean="0"/>
              <a:t>Most writing is intended </a:t>
            </a:r>
            <a:r>
              <a:rPr lang="en-US" b="1" i="1" dirty="0" smtClean="0"/>
              <a:t>to inform</a:t>
            </a:r>
            <a:r>
              <a:rPr lang="en-US" dirty="0" smtClean="0"/>
              <a:t>, </a:t>
            </a:r>
            <a:r>
              <a:rPr lang="en-US" b="1" i="1" dirty="0" smtClean="0"/>
              <a:t> to persuade</a:t>
            </a:r>
            <a:r>
              <a:rPr lang="en-US" dirty="0" smtClean="0"/>
              <a:t>, </a:t>
            </a:r>
            <a:r>
              <a:rPr lang="en-US" b="1" i="1" dirty="0" smtClean="0"/>
              <a:t>or to entertain</a:t>
            </a:r>
            <a:r>
              <a:rPr lang="en-US" dirty="0" smtClean="0"/>
              <a:t>.</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8163" y="4191000"/>
            <a:ext cx="3449637" cy="261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4648199"/>
            <a:ext cx="3810000" cy="2248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2493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60000"/>
              <a:lumOff val="40000"/>
            </a:schemeClr>
          </a:solidFill>
        </p:spPr>
        <p:txBody>
          <a:bodyPr/>
          <a:lstStyle/>
          <a:p>
            <a:r>
              <a:rPr lang="en-US" dirty="0" smtClean="0"/>
              <a:t>Bias</a:t>
            </a:r>
            <a:endParaRPr lang="en-US" dirty="0"/>
          </a:p>
        </p:txBody>
      </p:sp>
      <p:sp>
        <p:nvSpPr>
          <p:cNvPr id="3" name="Content Placeholder 2"/>
          <p:cNvSpPr>
            <a:spLocks noGrp="1"/>
          </p:cNvSpPr>
          <p:nvPr>
            <p:ph idx="1"/>
          </p:nvPr>
        </p:nvSpPr>
        <p:spPr/>
        <p:txBody>
          <a:bodyPr/>
          <a:lstStyle/>
          <a:p>
            <a:r>
              <a:rPr lang="en-US" dirty="0" smtClean="0"/>
              <a:t>a particular tendency or inclination, especially one that prevents unprejudiced consideration of a question; </a:t>
            </a:r>
            <a:r>
              <a:rPr lang="en-US" b="1" dirty="0" smtClean="0">
                <a:solidFill>
                  <a:schemeClr val="accent4"/>
                </a:solidFill>
              </a:rPr>
              <a:t>prejudice</a:t>
            </a:r>
            <a:r>
              <a:rPr lang="en-US" dirty="0" smtClean="0"/>
              <a:t>. </a:t>
            </a: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2743200"/>
            <a:ext cx="37719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3072072"/>
            <a:ext cx="4724400" cy="3633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53646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lumMod val="50000"/>
              <a:lumOff val="50000"/>
            </a:schemeClr>
          </a:solidFill>
        </p:spPr>
        <p:txBody>
          <a:bodyPr/>
          <a:lstStyle/>
          <a:p>
            <a:r>
              <a:rPr lang="en-US" dirty="0" smtClean="0"/>
              <a:t>Characterization</a:t>
            </a:r>
            <a:endParaRPr lang="en-US" dirty="0"/>
          </a:p>
        </p:txBody>
      </p:sp>
      <p:sp>
        <p:nvSpPr>
          <p:cNvPr id="3" name="Content Placeholder 2"/>
          <p:cNvSpPr>
            <a:spLocks noGrp="1"/>
          </p:cNvSpPr>
          <p:nvPr>
            <p:ph idx="1"/>
          </p:nvPr>
        </p:nvSpPr>
        <p:spPr/>
        <p:txBody>
          <a:bodyPr/>
          <a:lstStyle/>
          <a:p>
            <a:r>
              <a:rPr lang="en-US" dirty="0" smtClean="0"/>
              <a:t>The process of revealing the personality of a character in a story!</a:t>
            </a:r>
          </a:p>
          <a:p>
            <a:endParaRPr lang="en-US" dirty="0"/>
          </a:p>
          <a:p>
            <a:endParaRPr lang="en-US" dirty="0" smtClean="0"/>
          </a:p>
          <a:p>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3505200"/>
            <a:ext cx="34290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33400" y="2828836"/>
            <a:ext cx="6324600" cy="923330"/>
          </a:xfrm>
          <a:prstGeom prst="rect">
            <a:avLst/>
          </a:prstGeom>
        </p:spPr>
        <p:txBody>
          <a:bodyPr wrap="square">
            <a:spAutoFit/>
          </a:bodyPr>
          <a:lstStyle/>
          <a:p>
            <a:r>
              <a:rPr lang="en-US" dirty="0" smtClean="0"/>
              <a:t>How does a writer build a character out of words, someone who will seem to become flesh and bones and rise off the page, a fully realized Ebenezer Scrooge.</a:t>
            </a:r>
            <a:endParaRPr lang="en-US" dirty="0"/>
          </a:p>
        </p:txBody>
      </p:sp>
    </p:spTree>
    <p:extLst>
      <p:ext uri="{BB962C8B-B14F-4D97-AF65-F5344CB8AC3E}">
        <p14:creationId xmlns:p14="http://schemas.microsoft.com/office/powerpoint/2010/main" val="28127008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ooge flying.jpg"/>
          <p:cNvPicPr>
            <a:picLocks noChangeAspect="1"/>
          </p:cNvPicPr>
          <p:nvPr/>
        </p:nvPicPr>
        <p:blipFill>
          <a:blip r:embed="rId3" cstate="print"/>
          <a:stretch>
            <a:fillRect/>
          </a:stretch>
        </p:blipFill>
        <p:spPr>
          <a:xfrm>
            <a:off x="2628900" y="228601"/>
            <a:ext cx="3886200" cy="2667000"/>
          </a:xfrm>
          <a:prstGeom prst="rect">
            <a:avLst/>
          </a:prstGeom>
        </p:spPr>
      </p:pic>
      <p:sp>
        <p:nvSpPr>
          <p:cNvPr id="3" name="TextBox 2"/>
          <p:cNvSpPr txBox="1"/>
          <p:nvPr/>
        </p:nvSpPr>
        <p:spPr>
          <a:xfrm>
            <a:off x="1066800" y="3124200"/>
            <a:ext cx="6705600" cy="457200"/>
          </a:xfrm>
          <a:prstGeom prst="rect">
            <a:avLst/>
          </a:prstGeom>
          <a:solidFill>
            <a:schemeClr val="tx1">
              <a:lumMod val="75000"/>
            </a:schemeClr>
          </a:solidFill>
        </p:spPr>
        <p:txBody>
          <a:bodyPr wrap="square" rtlCol="0">
            <a:spAutoFit/>
          </a:bodyPr>
          <a:lstStyle/>
          <a:p>
            <a:pPr algn="ctr"/>
            <a:r>
              <a:rPr lang="en-U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INDIRECT CHARACTERIZATION</a:t>
            </a:r>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TextBox 6"/>
          <p:cNvSpPr txBox="1"/>
          <p:nvPr/>
        </p:nvSpPr>
        <p:spPr>
          <a:xfrm>
            <a:off x="1219200" y="3733800"/>
            <a:ext cx="6858000" cy="3231654"/>
          </a:xfrm>
          <a:prstGeom prst="rect">
            <a:avLst/>
          </a:prstGeom>
          <a:noFill/>
        </p:spPr>
        <p:txBody>
          <a:bodyPr wrap="square" rtlCol="0">
            <a:spAutoFit/>
          </a:bodyPr>
          <a:lstStyle/>
          <a:p>
            <a:r>
              <a:rPr lang="en-US" dirty="0" smtClean="0"/>
              <a:t>Modern writers do not tell us much directly about their characters.  They most often use the first five methods listed here:</a:t>
            </a:r>
          </a:p>
          <a:p>
            <a:endParaRPr lang="en-US" dirty="0"/>
          </a:p>
          <a:p>
            <a:r>
              <a:rPr lang="en-US" sz="2400" b="1" dirty="0" smtClean="0">
                <a:solidFill>
                  <a:schemeClr val="bg1">
                    <a:lumMod val="50000"/>
                  </a:schemeClr>
                </a:solidFill>
              </a:rPr>
              <a:t>Methods of INDIRECT characterization</a:t>
            </a:r>
            <a:r>
              <a:rPr lang="en-US" sz="2400" b="1" dirty="0">
                <a:solidFill>
                  <a:schemeClr val="bg1">
                    <a:lumMod val="50000"/>
                  </a:schemeClr>
                </a:solidFill>
              </a:rPr>
              <a:t>:</a:t>
            </a:r>
            <a:endParaRPr lang="en-US" dirty="0" smtClean="0">
              <a:solidFill>
                <a:schemeClr val="bg1">
                  <a:lumMod val="50000"/>
                </a:schemeClr>
              </a:solidFill>
            </a:endParaRPr>
          </a:p>
          <a:p>
            <a:r>
              <a:rPr lang="en-US" dirty="0"/>
              <a:t>	</a:t>
            </a:r>
            <a:r>
              <a:rPr lang="en-US" dirty="0" smtClean="0"/>
              <a:t>SPEECH</a:t>
            </a:r>
          </a:p>
          <a:p>
            <a:r>
              <a:rPr lang="en-US" dirty="0"/>
              <a:t>	</a:t>
            </a:r>
            <a:r>
              <a:rPr lang="en-US" dirty="0" smtClean="0"/>
              <a:t>APPEARANCE</a:t>
            </a:r>
          </a:p>
          <a:p>
            <a:r>
              <a:rPr lang="en-US" dirty="0" smtClean="0"/>
              <a:t>	PRIVATE THOUGHTS</a:t>
            </a:r>
          </a:p>
          <a:p>
            <a:r>
              <a:rPr lang="en-US" dirty="0"/>
              <a:t>	</a:t>
            </a:r>
            <a:r>
              <a:rPr lang="en-US" dirty="0" smtClean="0"/>
              <a:t>OTHER CHARACTERS’ FEELINGS</a:t>
            </a:r>
          </a:p>
          <a:p>
            <a:r>
              <a:rPr lang="en-US" dirty="0"/>
              <a:t>	</a:t>
            </a:r>
            <a:r>
              <a:rPr lang="en-US" dirty="0" smtClean="0"/>
              <a:t>ACTIONS</a:t>
            </a:r>
          </a:p>
          <a:p>
            <a:endParaRPr lang="en-US" dirty="0" smtClean="0"/>
          </a:p>
          <a:p>
            <a:endParaRPr lang="en-US" dirty="0"/>
          </a:p>
        </p:txBody>
      </p:sp>
    </p:spTree>
    <p:extLst>
      <p:ext uri="{BB962C8B-B14F-4D97-AF65-F5344CB8AC3E}">
        <p14:creationId xmlns:p14="http://schemas.microsoft.com/office/powerpoint/2010/main" val="39401689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lstStyle/>
          <a:p>
            <a:r>
              <a:rPr lang="en-US" b="1" dirty="0" smtClean="0">
                <a:ln w="18000">
                  <a:solidFill>
                    <a:schemeClr val="accent2">
                      <a:satMod val="140000"/>
                    </a:schemeClr>
                  </a:solidFill>
                  <a:prstDash val="solid"/>
                  <a:miter lim="800000"/>
                </a:ln>
                <a:solidFill>
                  <a:schemeClr val="accent5"/>
                </a:solidFill>
                <a:effectLst>
                  <a:outerShdw blurRad="25500" dist="23000" dir="7020000" algn="tl">
                    <a:srgbClr val="000000">
                      <a:alpha val="50000"/>
                    </a:srgbClr>
                  </a:outerShdw>
                </a:effectLst>
              </a:rPr>
              <a:t>Direct Characterization</a:t>
            </a:r>
            <a:endParaRPr lang="en-US" b="1" dirty="0">
              <a:ln w="18000">
                <a:solidFill>
                  <a:schemeClr val="accent2">
                    <a:satMod val="140000"/>
                  </a:schemeClr>
                </a:solidFill>
                <a:prstDash val="solid"/>
                <a:miter lim="800000"/>
              </a:ln>
              <a:solidFill>
                <a:schemeClr val="accent5"/>
              </a:solidFill>
              <a:effectLst>
                <a:outerShdw blurRad="25500" dist="23000" dir="7020000" algn="tl">
                  <a:srgbClr val="000000">
                    <a:alpha val="50000"/>
                  </a:srgbClr>
                </a:outerShdw>
              </a:effectLst>
            </a:endParaRPr>
          </a:p>
        </p:txBody>
      </p:sp>
      <p:sp>
        <p:nvSpPr>
          <p:cNvPr id="3" name="Content Placeholder 2"/>
          <p:cNvSpPr>
            <a:spLocks noGrp="1"/>
          </p:cNvSpPr>
          <p:nvPr>
            <p:ph idx="1"/>
          </p:nvPr>
        </p:nvSpPr>
        <p:spPr>
          <a:xfrm>
            <a:off x="457200" y="1905000"/>
            <a:ext cx="8229600" cy="4221163"/>
          </a:xfrm>
        </p:spPr>
        <p:txBody>
          <a:bodyPr/>
          <a:lstStyle/>
          <a:p>
            <a:r>
              <a:rPr lang="en-US" b="1" dirty="0" smtClean="0"/>
              <a:t>The writer directly states what kind of person the character is: sneaky, honest, evil, innocent, kind, and so on.</a:t>
            </a:r>
          </a:p>
          <a:p>
            <a:endParaRPr lang="en-US" b="1" dirty="0" smtClean="0"/>
          </a:p>
          <a:p>
            <a:pPr lvl="1"/>
            <a:r>
              <a:rPr lang="en-US" sz="2000" b="1" dirty="0" smtClean="0">
                <a:solidFill>
                  <a:schemeClr val="accent1">
                    <a:lumMod val="95000"/>
                    <a:lumOff val="5000"/>
                  </a:schemeClr>
                </a:solidFill>
              </a:rPr>
              <a:t>“The other buddy died in the 1880’s, when she was still a child.</a:t>
            </a:r>
          </a:p>
          <a:p>
            <a:pPr lvl="1">
              <a:buNone/>
            </a:pPr>
            <a:r>
              <a:rPr lang="en-US" sz="2000" b="1" dirty="0" smtClean="0">
                <a:solidFill>
                  <a:schemeClr val="accent1">
                    <a:lumMod val="95000"/>
                    <a:lumOff val="5000"/>
                  </a:schemeClr>
                </a:solidFill>
              </a:rPr>
              <a:t>  </a:t>
            </a:r>
            <a:r>
              <a:rPr lang="en-US" sz="2000" b="1" u="sng" dirty="0" smtClean="0">
                <a:solidFill>
                  <a:schemeClr val="accent1">
                    <a:lumMod val="95000"/>
                    <a:lumOff val="5000"/>
                  </a:schemeClr>
                </a:solidFill>
              </a:rPr>
              <a:t>She is still a child.”</a:t>
            </a:r>
          </a:p>
        </p:txBody>
      </p:sp>
    </p:spTree>
    <p:extLst>
      <p:ext uri="{BB962C8B-B14F-4D97-AF65-F5344CB8AC3E}">
        <p14:creationId xmlns:p14="http://schemas.microsoft.com/office/powerpoint/2010/main" val="33386336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1288</TotalTime>
  <Words>2266</Words>
  <Application>Microsoft Office PowerPoint</Application>
  <PresentationFormat>On-screen Show (4:3)</PresentationFormat>
  <Paragraphs>253</Paragraphs>
  <Slides>46</Slides>
  <Notes>4</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BOA for review</vt:lpstr>
      <vt:lpstr>9th Grade English </vt:lpstr>
      <vt:lpstr>Open-Ended Essay for the final</vt:lpstr>
      <vt:lpstr>Anecdote</vt:lpstr>
      <vt:lpstr>Author’s Purpose</vt:lpstr>
      <vt:lpstr>Bias</vt:lpstr>
      <vt:lpstr>Characterization</vt:lpstr>
      <vt:lpstr>PowerPoint Presentation</vt:lpstr>
      <vt:lpstr>Direct Characterization</vt:lpstr>
      <vt:lpstr>Conflict</vt:lpstr>
      <vt:lpstr>Context clues</vt:lpstr>
      <vt:lpstr>Plot diagram</vt:lpstr>
      <vt:lpstr>Figurative Language:</vt:lpstr>
      <vt:lpstr>hyperbole</vt:lpstr>
      <vt:lpstr>Imagery</vt:lpstr>
      <vt:lpstr>metaphor</vt:lpstr>
      <vt:lpstr>onomatopoeia</vt:lpstr>
      <vt:lpstr>personification</vt:lpstr>
      <vt:lpstr>simile</vt:lpstr>
      <vt:lpstr>Flashback:</vt:lpstr>
      <vt:lpstr>foreshadowing</vt:lpstr>
      <vt:lpstr>Genre:</vt:lpstr>
      <vt:lpstr> Genres</vt:lpstr>
      <vt:lpstr>Irony-contrast between expectation and reality!</vt:lpstr>
      <vt:lpstr>Loaded words</vt:lpstr>
      <vt:lpstr>Main idea</vt:lpstr>
      <vt:lpstr>mood</vt:lpstr>
      <vt:lpstr>Point of  View</vt:lpstr>
      <vt:lpstr>Prefixes:</vt:lpstr>
      <vt:lpstr>setting</vt:lpstr>
      <vt:lpstr>Soliloquy</vt:lpstr>
      <vt:lpstr>Summary</vt:lpstr>
      <vt:lpstr>theme</vt:lpstr>
      <vt:lpstr>Tone</vt:lpstr>
      <vt:lpstr>Types of Essays or Texts</vt:lpstr>
      <vt:lpstr>Writing Formats</vt:lpstr>
      <vt:lpstr>BOA for Today!</vt:lpstr>
      <vt:lpstr>Appositives</vt:lpstr>
      <vt:lpstr>Capitalization</vt:lpstr>
      <vt:lpstr>Sentence Fragments</vt:lpstr>
      <vt:lpstr>Run-on sentence</vt:lpstr>
      <vt:lpstr>Examples of how to fix a run-on:</vt:lpstr>
      <vt:lpstr>Dashes  -  </vt:lpstr>
      <vt:lpstr>Colons :</vt:lpstr>
      <vt:lpstr>Using “I” versus “Me”</vt:lpstr>
      <vt:lpstr>Open-Ended Essay for the final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9th Grade English</dc:title>
  <dc:creator>Kelly Metzger</dc:creator>
  <cp:lastModifiedBy>Kelly Metzger</cp:lastModifiedBy>
  <cp:revision>46</cp:revision>
  <cp:lastPrinted>2012-05-21T13:58:10Z</cp:lastPrinted>
  <dcterms:created xsi:type="dcterms:W3CDTF">2012-05-18T12:51:09Z</dcterms:created>
  <dcterms:modified xsi:type="dcterms:W3CDTF">2013-05-20T16:15:35Z</dcterms:modified>
</cp:coreProperties>
</file>